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282" r:id="rId13"/>
    <p:sldId id="311" r:id="rId14"/>
    <p:sldId id="283" r:id="rId15"/>
    <p:sldId id="298" r:id="rId16"/>
    <p:sldId id="310" r:id="rId17"/>
    <p:sldId id="29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949FD3-FCCA-4DB7-AE8B-4656FEBAF6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E62460-0DFF-4F53-BF97-BF2E9CC9E8B9}">
      <dgm:prSet phldrT="[Metin]"/>
      <dgm:spPr/>
      <dgm:t>
        <a:bodyPr/>
        <a:lstStyle/>
        <a:p>
          <a:r>
            <a:rPr lang="en-US" b="0" dirty="0" smtClean="0"/>
            <a:t>ULUSLARARASI İKTİSAT</a:t>
          </a:r>
          <a:endParaRPr lang="en-US" b="0" dirty="0"/>
        </a:p>
      </dgm:t>
    </dgm:pt>
    <dgm:pt modelId="{836F64C4-7FAF-4240-B036-422FACBFB27D}" type="parTrans" cxnId="{909C87F1-749B-4633-8270-830C5BD36B98}">
      <dgm:prSet/>
      <dgm:spPr/>
      <dgm:t>
        <a:bodyPr/>
        <a:lstStyle/>
        <a:p>
          <a:endParaRPr lang="en-US"/>
        </a:p>
      </dgm:t>
    </dgm:pt>
    <dgm:pt modelId="{8D6A6737-696E-4ADA-88BB-0E77453A9097}" type="sibTrans" cxnId="{909C87F1-749B-4633-8270-830C5BD36B98}">
      <dgm:prSet/>
      <dgm:spPr/>
      <dgm:t>
        <a:bodyPr/>
        <a:lstStyle/>
        <a:p>
          <a:endParaRPr lang="en-US"/>
        </a:p>
      </dgm:t>
    </dgm:pt>
    <dgm:pt modelId="{AEBA1566-B05D-4AA0-8F8A-1360C71DC2D5}">
      <dgm:prSet phldrT="[Metin]"/>
      <dgm:spPr/>
      <dgm:t>
        <a:bodyPr/>
        <a:lstStyle/>
        <a:p>
          <a:r>
            <a:rPr lang="en-US" dirty="0" smtClean="0"/>
            <a:t>YABANCI YATIRIMLAR</a:t>
          </a:r>
          <a:endParaRPr lang="en-US" dirty="0"/>
        </a:p>
      </dgm:t>
    </dgm:pt>
    <dgm:pt modelId="{BDD11810-EF56-44FC-A48C-FA5853915BEA}" type="parTrans" cxnId="{131EB785-5045-4DD7-9E29-798D74DDDBE3}">
      <dgm:prSet/>
      <dgm:spPr/>
      <dgm:t>
        <a:bodyPr/>
        <a:lstStyle/>
        <a:p>
          <a:endParaRPr lang="en-US"/>
        </a:p>
      </dgm:t>
    </dgm:pt>
    <dgm:pt modelId="{42C4C7BA-F44D-41EA-8B2D-29C8D4293A52}" type="sibTrans" cxnId="{131EB785-5045-4DD7-9E29-798D74DDDBE3}">
      <dgm:prSet/>
      <dgm:spPr/>
      <dgm:t>
        <a:bodyPr/>
        <a:lstStyle/>
        <a:p>
          <a:endParaRPr lang="en-US"/>
        </a:p>
      </dgm:t>
    </dgm:pt>
    <dgm:pt modelId="{F8558729-3D26-4EDD-8E71-76578337C862}">
      <dgm:prSet phldrT="[Metin]"/>
      <dgm:spPr/>
      <dgm:t>
        <a:bodyPr/>
        <a:lstStyle/>
        <a:p>
          <a:r>
            <a:rPr lang="en-US" dirty="0" smtClean="0"/>
            <a:t>PORTFÖY YATIRIMLARI</a:t>
          </a:r>
          <a:endParaRPr lang="en-US" dirty="0"/>
        </a:p>
      </dgm:t>
    </dgm:pt>
    <dgm:pt modelId="{0D34AA5C-8D18-4D12-92B4-631D448486FA}" type="parTrans" cxnId="{0B9D06EB-D08C-4FEF-9F8A-4B56E2E07EBF}">
      <dgm:prSet/>
      <dgm:spPr/>
      <dgm:t>
        <a:bodyPr/>
        <a:lstStyle/>
        <a:p>
          <a:endParaRPr lang="en-US"/>
        </a:p>
      </dgm:t>
    </dgm:pt>
    <dgm:pt modelId="{A624C0EF-0720-44D1-9DA3-40282FE809C6}" type="sibTrans" cxnId="{0B9D06EB-D08C-4FEF-9F8A-4B56E2E07EBF}">
      <dgm:prSet/>
      <dgm:spPr/>
      <dgm:t>
        <a:bodyPr/>
        <a:lstStyle/>
        <a:p>
          <a:endParaRPr lang="en-US"/>
        </a:p>
      </dgm:t>
    </dgm:pt>
    <dgm:pt modelId="{02DFE4A4-B238-4238-B50B-BC459B0F903C}">
      <dgm:prSet phldrT="[Metin]"/>
      <dgm:spPr/>
      <dgm:t>
        <a:bodyPr/>
        <a:lstStyle/>
        <a:p>
          <a:r>
            <a:rPr lang="en-US" dirty="0" smtClean="0"/>
            <a:t>DOĞRUDAN YABANCI YATIRIMLAR</a:t>
          </a:r>
          <a:endParaRPr lang="en-US" dirty="0"/>
        </a:p>
      </dgm:t>
    </dgm:pt>
    <dgm:pt modelId="{51FFFAE3-F4AD-443C-8346-F7C140E2BF84}" type="parTrans" cxnId="{18EE45B5-CBB2-48EB-9400-E200BD14ECB8}">
      <dgm:prSet/>
      <dgm:spPr/>
      <dgm:t>
        <a:bodyPr/>
        <a:lstStyle/>
        <a:p>
          <a:endParaRPr lang="en-US"/>
        </a:p>
      </dgm:t>
    </dgm:pt>
    <dgm:pt modelId="{B907A293-8DB8-4626-B596-A6179D0AB98D}" type="sibTrans" cxnId="{18EE45B5-CBB2-48EB-9400-E200BD14ECB8}">
      <dgm:prSet/>
      <dgm:spPr/>
      <dgm:t>
        <a:bodyPr/>
        <a:lstStyle/>
        <a:p>
          <a:endParaRPr lang="en-US"/>
        </a:p>
      </dgm:t>
    </dgm:pt>
    <dgm:pt modelId="{F422D2C4-1506-4C2E-9DA6-A55155A4CC20}">
      <dgm:prSet phldrT="[Metin]"/>
      <dgm:spPr/>
      <dgm:t>
        <a:bodyPr/>
        <a:lstStyle/>
        <a:p>
          <a:r>
            <a:rPr lang="en-US" dirty="0" smtClean="0"/>
            <a:t>DIŞ TİCARET</a:t>
          </a:r>
          <a:endParaRPr lang="en-US" dirty="0"/>
        </a:p>
      </dgm:t>
    </dgm:pt>
    <dgm:pt modelId="{9E09C845-CFE4-41F4-B8CB-2E99F39E7767}" type="parTrans" cxnId="{121B63CA-3629-4C77-B88F-9A9AFDF36F9B}">
      <dgm:prSet/>
      <dgm:spPr/>
      <dgm:t>
        <a:bodyPr/>
        <a:lstStyle/>
        <a:p>
          <a:endParaRPr lang="en-US"/>
        </a:p>
      </dgm:t>
    </dgm:pt>
    <dgm:pt modelId="{35CAF4EC-15E0-4CFE-A5D6-7FA0C61E5A4D}" type="sibTrans" cxnId="{121B63CA-3629-4C77-B88F-9A9AFDF36F9B}">
      <dgm:prSet/>
      <dgm:spPr/>
      <dgm:t>
        <a:bodyPr/>
        <a:lstStyle/>
        <a:p>
          <a:endParaRPr lang="en-US"/>
        </a:p>
      </dgm:t>
    </dgm:pt>
    <dgm:pt modelId="{BF52EDE1-ABCE-4EEA-B2D6-6A4D03AA2C09}">
      <dgm:prSet/>
      <dgm:spPr/>
      <dgm:t>
        <a:bodyPr/>
        <a:lstStyle/>
        <a:p>
          <a:r>
            <a:rPr lang="en-US" dirty="0" smtClean="0"/>
            <a:t>YEŞİL ALAN DYY</a:t>
          </a:r>
          <a:endParaRPr lang="en-US" dirty="0"/>
        </a:p>
      </dgm:t>
    </dgm:pt>
    <dgm:pt modelId="{CAAC0A8C-3B57-41B7-A5B6-C166A303D5DD}" type="parTrans" cxnId="{1C64DFE3-46E9-4AB1-83CC-7F313E19FB81}">
      <dgm:prSet/>
      <dgm:spPr/>
      <dgm:t>
        <a:bodyPr/>
        <a:lstStyle/>
        <a:p>
          <a:endParaRPr lang="en-US"/>
        </a:p>
      </dgm:t>
    </dgm:pt>
    <dgm:pt modelId="{654A90E5-9FB9-4BE4-B255-2E725343DEE9}" type="sibTrans" cxnId="{1C64DFE3-46E9-4AB1-83CC-7F313E19FB81}">
      <dgm:prSet/>
      <dgm:spPr/>
      <dgm:t>
        <a:bodyPr/>
        <a:lstStyle/>
        <a:p>
          <a:endParaRPr lang="en-US"/>
        </a:p>
      </dgm:t>
    </dgm:pt>
    <dgm:pt modelId="{C42EB4BD-1D48-4D60-B832-8373F21ABD4F}">
      <dgm:prSet/>
      <dgm:spPr/>
      <dgm:t>
        <a:bodyPr/>
        <a:lstStyle/>
        <a:p>
          <a:r>
            <a:rPr lang="en-US" dirty="0" smtClean="0"/>
            <a:t>KAHVERENGİ ALAN DYY</a:t>
          </a:r>
        </a:p>
      </dgm:t>
    </dgm:pt>
    <dgm:pt modelId="{9A2E0BFC-65B5-42E8-91A4-6B6D414C63AB}" type="parTrans" cxnId="{BDA86BDF-39F0-4E99-B7F5-B1ED42221E9E}">
      <dgm:prSet/>
      <dgm:spPr/>
      <dgm:t>
        <a:bodyPr/>
        <a:lstStyle/>
        <a:p>
          <a:endParaRPr lang="en-US"/>
        </a:p>
      </dgm:t>
    </dgm:pt>
    <dgm:pt modelId="{1F0C2853-A146-4790-B5DB-F3C82763928B}" type="sibTrans" cxnId="{BDA86BDF-39F0-4E99-B7F5-B1ED42221E9E}">
      <dgm:prSet/>
      <dgm:spPr/>
      <dgm:t>
        <a:bodyPr/>
        <a:lstStyle/>
        <a:p>
          <a:endParaRPr lang="en-US"/>
        </a:p>
      </dgm:t>
    </dgm:pt>
    <dgm:pt modelId="{CD7E9700-FA16-48F4-8E4D-4E53BC5AE67F}" type="pres">
      <dgm:prSet presAssocID="{3D949FD3-FCCA-4DB7-AE8B-4656FEBAF6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C366AC-7D81-4B56-B608-AB04CF25EBB7}" type="pres">
      <dgm:prSet presAssocID="{A8E62460-0DFF-4F53-BF97-BF2E9CC9E8B9}" presName="hierRoot1" presStyleCnt="0"/>
      <dgm:spPr/>
    </dgm:pt>
    <dgm:pt modelId="{CB13E11C-4894-42C6-8C2F-5A1433E23AC7}" type="pres">
      <dgm:prSet presAssocID="{A8E62460-0DFF-4F53-BF97-BF2E9CC9E8B9}" presName="composite" presStyleCnt="0"/>
      <dgm:spPr/>
    </dgm:pt>
    <dgm:pt modelId="{50363727-BC48-47AE-92D8-4A14A9A49019}" type="pres">
      <dgm:prSet presAssocID="{A8E62460-0DFF-4F53-BF97-BF2E9CC9E8B9}" presName="background" presStyleLbl="node0" presStyleIdx="0" presStyleCnt="1"/>
      <dgm:spPr/>
    </dgm:pt>
    <dgm:pt modelId="{51E30386-C6DF-4D2C-ABEE-EF47F4FEA02D}" type="pres">
      <dgm:prSet presAssocID="{A8E62460-0DFF-4F53-BF97-BF2E9CC9E8B9}" presName="text" presStyleLbl="fgAcc0" presStyleIdx="0" presStyleCnt="1" custScaleX="2746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5A2AF9-ABF9-4A26-A5BB-65EEEB1D0B7D}" type="pres">
      <dgm:prSet presAssocID="{A8E62460-0DFF-4F53-BF97-BF2E9CC9E8B9}" presName="hierChild2" presStyleCnt="0"/>
      <dgm:spPr/>
    </dgm:pt>
    <dgm:pt modelId="{A294B17C-0BEB-4D29-B229-C13F7CDE1852}" type="pres">
      <dgm:prSet presAssocID="{BDD11810-EF56-44FC-A48C-FA5853915BEA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EDFE324-4F00-4A4C-9F65-3113471FBB8D}" type="pres">
      <dgm:prSet presAssocID="{AEBA1566-B05D-4AA0-8F8A-1360C71DC2D5}" presName="hierRoot2" presStyleCnt="0"/>
      <dgm:spPr/>
    </dgm:pt>
    <dgm:pt modelId="{E299618B-FC97-4004-ACD9-5AB96FB8513F}" type="pres">
      <dgm:prSet presAssocID="{AEBA1566-B05D-4AA0-8F8A-1360C71DC2D5}" presName="composite2" presStyleCnt="0"/>
      <dgm:spPr/>
    </dgm:pt>
    <dgm:pt modelId="{B234FD67-56E4-4422-B5E2-0F9333283BA6}" type="pres">
      <dgm:prSet presAssocID="{AEBA1566-B05D-4AA0-8F8A-1360C71DC2D5}" presName="background2" presStyleLbl="node2" presStyleIdx="0" presStyleCnt="2"/>
      <dgm:spPr/>
    </dgm:pt>
    <dgm:pt modelId="{4E40ADF2-3044-4E65-AC31-7679DFB75267}" type="pres">
      <dgm:prSet presAssocID="{AEBA1566-B05D-4AA0-8F8A-1360C71DC2D5}" presName="text2" presStyleLbl="fgAcc2" presStyleIdx="0" presStyleCnt="2" custScaleX="2470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FD0AB-B423-4852-A2A4-55F838E628BC}" type="pres">
      <dgm:prSet presAssocID="{AEBA1566-B05D-4AA0-8F8A-1360C71DC2D5}" presName="hierChild3" presStyleCnt="0"/>
      <dgm:spPr/>
    </dgm:pt>
    <dgm:pt modelId="{5DBC4EF2-2ECF-4C61-8B37-7A78CDB3B5E6}" type="pres">
      <dgm:prSet presAssocID="{0D34AA5C-8D18-4D12-92B4-631D448486FA}" presName="Name17" presStyleLbl="parChTrans1D3" presStyleIdx="0" presStyleCnt="2"/>
      <dgm:spPr/>
      <dgm:t>
        <a:bodyPr/>
        <a:lstStyle/>
        <a:p>
          <a:endParaRPr lang="en-US"/>
        </a:p>
      </dgm:t>
    </dgm:pt>
    <dgm:pt modelId="{1EBC64C7-4914-4D4E-B5E0-30A5D48E5D25}" type="pres">
      <dgm:prSet presAssocID="{F8558729-3D26-4EDD-8E71-76578337C862}" presName="hierRoot3" presStyleCnt="0"/>
      <dgm:spPr/>
    </dgm:pt>
    <dgm:pt modelId="{A1D6C232-8A33-4EFB-AEA8-2B4246BAEE6C}" type="pres">
      <dgm:prSet presAssocID="{F8558729-3D26-4EDD-8E71-76578337C862}" presName="composite3" presStyleCnt="0"/>
      <dgm:spPr/>
    </dgm:pt>
    <dgm:pt modelId="{D1CC90E4-EC2F-4938-81D2-0422B2407257}" type="pres">
      <dgm:prSet presAssocID="{F8558729-3D26-4EDD-8E71-76578337C862}" presName="background3" presStyleLbl="node3" presStyleIdx="0" presStyleCnt="2"/>
      <dgm:spPr/>
    </dgm:pt>
    <dgm:pt modelId="{EE79064C-4E21-4928-9743-7297D48EFB4F}" type="pres">
      <dgm:prSet presAssocID="{F8558729-3D26-4EDD-8E71-76578337C862}" presName="text3" presStyleLbl="fgAcc3" presStyleIdx="0" presStyleCnt="2" custScaleX="1847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E199EE-804E-444C-AA3B-AF6623F704EE}" type="pres">
      <dgm:prSet presAssocID="{F8558729-3D26-4EDD-8E71-76578337C862}" presName="hierChild4" presStyleCnt="0"/>
      <dgm:spPr/>
    </dgm:pt>
    <dgm:pt modelId="{1979730B-6577-436D-B542-989D43FCA30A}" type="pres">
      <dgm:prSet presAssocID="{51FFFAE3-F4AD-443C-8346-F7C140E2BF84}" presName="Name17" presStyleLbl="parChTrans1D3" presStyleIdx="1" presStyleCnt="2"/>
      <dgm:spPr/>
      <dgm:t>
        <a:bodyPr/>
        <a:lstStyle/>
        <a:p>
          <a:endParaRPr lang="en-US"/>
        </a:p>
      </dgm:t>
    </dgm:pt>
    <dgm:pt modelId="{D14252AC-C822-49DF-AC28-462FB8965A25}" type="pres">
      <dgm:prSet presAssocID="{02DFE4A4-B238-4238-B50B-BC459B0F903C}" presName="hierRoot3" presStyleCnt="0"/>
      <dgm:spPr/>
    </dgm:pt>
    <dgm:pt modelId="{856F993E-0335-4FB6-A6F8-F58F0CA859C2}" type="pres">
      <dgm:prSet presAssocID="{02DFE4A4-B238-4238-B50B-BC459B0F903C}" presName="composite3" presStyleCnt="0"/>
      <dgm:spPr/>
    </dgm:pt>
    <dgm:pt modelId="{8E5DF980-5B89-43B7-A504-580E8D7332BE}" type="pres">
      <dgm:prSet presAssocID="{02DFE4A4-B238-4238-B50B-BC459B0F903C}" presName="background3" presStyleLbl="node3" presStyleIdx="1" presStyleCnt="2"/>
      <dgm:spPr/>
    </dgm:pt>
    <dgm:pt modelId="{6B1B2367-E0FD-40C0-979C-2D0053C5ABE0}" type="pres">
      <dgm:prSet presAssocID="{02DFE4A4-B238-4238-B50B-BC459B0F903C}" presName="text3" presStyleLbl="fgAcc3" presStyleIdx="1" presStyleCnt="2" custScaleX="1926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4544CF-4225-408C-828E-8B5886B6232D}" type="pres">
      <dgm:prSet presAssocID="{02DFE4A4-B238-4238-B50B-BC459B0F903C}" presName="hierChild4" presStyleCnt="0"/>
      <dgm:spPr/>
    </dgm:pt>
    <dgm:pt modelId="{7D1F162D-C2D0-4BFB-8B13-3CBF47A08450}" type="pres">
      <dgm:prSet presAssocID="{CAAC0A8C-3B57-41B7-A5B6-C166A303D5DD}" presName="Name23" presStyleLbl="parChTrans1D4" presStyleIdx="0" presStyleCnt="2"/>
      <dgm:spPr/>
      <dgm:t>
        <a:bodyPr/>
        <a:lstStyle/>
        <a:p>
          <a:endParaRPr lang="en-US"/>
        </a:p>
      </dgm:t>
    </dgm:pt>
    <dgm:pt modelId="{280234E3-8EFF-4CD2-9C6B-C044C074F850}" type="pres">
      <dgm:prSet presAssocID="{BF52EDE1-ABCE-4EEA-B2D6-6A4D03AA2C09}" presName="hierRoot4" presStyleCnt="0"/>
      <dgm:spPr/>
    </dgm:pt>
    <dgm:pt modelId="{BD7F8151-2AEB-4F48-949F-CC47BCFABCEE}" type="pres">
      <dgm:prSet presAssocID="{BF52EDE1-ABCE-4EEA-B2D6-6A4D03AA2C09}" presName="composite4" presStyleCnt="0"/>
      <dgm:spPr/>
    </dgm:pt>
    <dgm:pt modelId="{D6AB3687-4C91-4221-81B5-3DE898DDAD48}" type="pres">
      <dgm:prSet presAssocID="{BF52EDE1-ABCE-4EEA-B2D6-6A4D03AA2C09}" presName="background4" presStyleLbl="node4" presStyleIdx="0" presStyleCnt="2"/>
      <dgm:spPr/>
    </dgm:pt>
    <dgm:pt modelId="{A05A743E-9B65-41B1-BE16-F7F25F82BF08}" type="pres">
      <dgm:prSet presAssocID="{BF52EDE1-ABCE-4EEA-B2D6-6A4D03AA2C09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45AA8D-D73B-4514-B603-D5C432B7A7A4}" type="pres">
      <dgm:prSet presAssocID="{BF52EDE1-ABCE-4EEA-B2D6-6A4D03AA2C09}" presName="hierChild5" presStyleCnt="0"/>
      <dgm:spPr/>
    </dgm:pt>
    <dgm:pt modelId="{E0E6534F-11D3-472D-A1D6-80F1D37D4555}" type="pres">
      <dgm:prSet presAssocID="{9A2E0BFC-65B5-42E8-91A4-6B6D414C63AB}" presName="Name23" presStyleLbl="parChTrans1D4" presStyleIdx="1" presStyleCnt="2"/>
      <dgm:spPr/>
      <dgm:t>
        <a:bodyPr/>
        <a:lstStyle/>
        <a:p>
          <a:endParaRPr lang="en-US"/>
        </a:p>
      </dgm:t>
    </dgm:pt>
    <dgm:pt modelId="{BA2668E1-18FC-43DC-853A-D426BCDCFB0D}" type="pres">
      <dgm:prSet presAssocID="{C42EB4BD-1D48-4D60-B832-8373F21ABD4F}" presName="hierRoot4" presStyleCnt="0"/>
      <dgm:spPr/>
    </dgm:pt>
    <dgm:pt modelId="{3178E5D5-CDC1-4B15-8D42-77FD5C5799D4}" type="pres">
      <dgm:prSet presAssocID="{C42EB4BD-1D48-4D60-B832-8373F21ABD4F}" presName="composite4" presStyleCnt="0"/>
      <dgm:spPr/>
    </dgm:pt>
    <dgm:pt modelId="{5C463132-CFBC-4A16-ABB3-7917E2680B62}" type="pres">
      <dgm:prSet presAssocID="{C42EB4BD-1D48-4D60-B832-8373F21ABD4F}" presName="background4" presStyleLbl="node4" presStyleIdx="1" presStyleCnt="2"/>
      <dgm:spPr/>
    </dgm:pt>
    <dgm:pt modelId="{290BF395-98CA-4781-A7DA-467D07C088E2}" type="pres">
      <dgm:prSet presAssocID="{C42EB4BD-1D48-4D60-B832-8373F21ABD4F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79DACC-ACAE-4DBE-A784-57B1E16539F1}" type="pres">
      <dgm:prSet presAssocID="{C42EB4BD-1D48-4D60-B832-8373F21ABD4F}" presName="hierChild5" presStyleCnt="0"/>
      <dgm:spPr/>
    </dgm:pt>
    <dgm:pt modelId="{66CA481C-08B8-4A83-9A3E-4ADD1FBD8D92}" type="pres">
      <dgm:prSet presAssocID="{9E09C845-CFE4-41F4-B8CB-2E99F39E776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B71219C-8AEB-461B-8BF5-9FCC9AF31FC2}" type="pres">
      <dgm:prSet presAssocID="{F422D2C4-1506-4C2E-9DA6-A55155A4CC20}" presName="hierRoot2" presStyleCnt="0"/>
      <dgm:spPr/>
    </dgm:pt>
    <dgm:pt modelId="{4BBB62C4-E29A-4BF2-8BA7-83F801095796}" type="pres">
      <dgm:prSet presAssocID="{F422D2C4-1506-4C2E-9DA6-A55155A4CC20}" presName="composite2" presStyleCnt="0"/>
      <dgm:spPr/>
    </dgm:pt>
    <dgm:pt modelId="{82398AB0-2FBB-4478-B247-2F3C5B59C8D5}" type="pres">
      <dgm:prSet presAssocID="{F422D2C4-1506-4C2E-9DA6-A55155A4CC20}" presName="background2" presStyleLbl="node2" presStyleIdx="1" presStyleCnt="2"/>
      <dgm:spPr/>
    </dgm:pt>
    <dgm:pt modelId="{77928E58-420C-49D8-99B3-B23BA83A429C}" type="pres">
      <dgm:prSet presAssocID="{F422D2C4-1506-4C2E-9DA6-A55155A4CC20}" presName="text2" presStyleLbl="fgAcc2" presStyleIdx="1" presStyleCnt="2" custScaleX="2412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AF10A6-1D20-405F-BF82-5205D127700E}" type="pres">
      <dgm:prSet presAssocID="{F422D2C4-1506-4C2E-9DA6-A55155A4CC20}" presName="hierChild3" presStyleCnt="0"/>
      <dgm:spPr/>
    </dgm:pt>
  </dgm:ptLst>
  <dgm:cxnLst>
    <dgm:cxn modelId="{1C64DFE3-46E9-4AB1-83CC-7F313E19FB81}" srcId="{02DFE4A4-B238-4238-B50B-BC459B0F903C}" destId="{BF52EDE1-ABCE-4EEA-B2D6-6A4D03AA2C09}" srcOrd="0" destOrd="0" parTransId="{CAAC0A8C-3B57-41B7-A5B6-C166A303D5DD}" sibTransId="{654A90E5-9FB9-4BE4-B255-2E725343DEE9}"/>
    <dgm:cxn modelId="{29BB89D0-5D1A-4D6D-8871-4588695B44D2}" type="presOf" srcId="{BF52EDE1-ABCE-4EEA-B2D6-6A4D03AA2C09}" destId="{A05A743E-9B65-41B1-BE16-F7F25F82BF08}" srcOrd="0" destOrd="0" presId="urn:microsoft.com/office/officeart/2005/8/layout/hierarchy1"/>
    <dgm:cxn modelId="{BDA86BDF-39F0-4E99-B7F5-B1ED42221E9E}" srcId="{02DFE4A4-B238-4238-B50B-BC459B0F903C}" destId="{C42EB4BD-1D48-4D60-B832-8373F21ABD4F}" srcOrd="1" destOrd="0" parTransId="{9A2E0BFC-65B5-42E8-91A4-6B6D414C63AB}" sibTransId="{1F0C2853-A146-4790-B5DB-F3C82763928B}"/>
    <dgm:cxn modelId="{30C1F420-20F8-41D4-A9CC-98D80B00F31D}" type="presOf" srcId="{9E09C845-CFE4-41F4-B8CB-2E99F39E7767}" destId="{66CA481C-08B8-4A83-9A3E-4ADD1FBD8D92}" srcOrd="0" destOrd="0" presId="urn:microsoft.com/office/officeart/2005/8/layout/hierarchy1"/>
    <dgm:cxn modelId="{18EE45B5-CBB2-48EB-9400-E200BD14ECB8}" srcId="{AEBA1566-B05D-4AA0-8F8A-1360C71DC2D5}" destId="{02DFE4A4-B238-4238-B50B-BC459B0F903C}" srcOrd="1" destOrd="0" parTransId="{51FFFAE3-F4AD-443C-8346-F7C140E2BF84}" sibTransId="{B907A293-8DB8-4626-B596-A6179D0AB98D}"/>
    <dgm:cxn modelId="{50A30BEF-6071-459C-AF1F-38F7659FE762}" type="presOf" srcId="{F8558729-3D26-4EDD-8E71-76578337C862}" destId="{EE79064C-4E21-4928-9743-7297D48EFB4F}" srcOrd="0" destOrd="0" presId="urn:microsoft.com/office/officeart/2005/8/layout/hierarchy1"/>
    <dgm:cxn modelId="{C03FAA64-A822-4D53-88A0-496DB102FFC4}" type="presOf" srcId="{C42EB4BD-1D48-4D60-B832-8373F21ABD4F}" destId="{290BF395-98CA-4781-A7DA-467D07C088E2}" srcOrd="0" destOrd="0" presId="urn:microsoft.com/office/officeart/2005/8/layout/hierarchy1"/>
    <dgm:cxn modelId="{67160C0B-9F54-461B-970E-BFFCCB36F7DF}" type="presOf" srcId="{9A2E0BFC-65B5-42E8-91A4-6B6D414C63AB}" destId="{E0E6534F-11D3-472D-A1D6-80F1D37D4555}" srcOrd="0" destOrd="0" presId="urn:microsoft.com/office/officeart/2005/8/layout/hierarchy1"/>
    <dgm:cxn modelId="{AC2B83D7-D468-47A4-A91B-ADF0B4849D8E}" type="presOf" srcId="{AEBA1566-B05D-4AA0-8F8A-1360C71DC2D5}" destId="{4E40ADF2-3044-4E65-AC31-7679DFB75267}" srcOrd="0" destOrd="0" presId="urn:microsoft.com/office/officeart/2005/8/layout/hierarchy1"/>
    <dgm:cxn modelId="{5F95E8D0-36A5-4564-A3F0-C7BF0797EB96}" type="presOf" srcId="{A8E62460-0DFF-4F53-BF97-BF2E9CC9E8B9}" destId="{51E30386-C6DF-4D2C-ABEE-EF47F4FEA02D}" srcOrd="0" destOrd="0" presId="urn:microsoft.com/office/officeart/2005/8/layout/hierarchy1"/>
    <dgm:cxn modelId="{121B63CA-3629-4C77-B88F-9A9AFDF36F9B}" srcId="{A8E62460-0DFF-4F53-BF97-BF2E9CC9E8B9}" destId="{F422D2C4-1506-4C2E-9DA6-A55155A4CC20}" srcOrd="1" destOrd="0" parTransId="{9E09C845-CFE4-41F4-B8CB-2E99F39E7767}" sibTransId="{35CAF4EC-15E0-4CFE-A5D6-7FA0C61E5A4D}"/>
    <dgm:cxn modelId="{E8E28A45-53A6-4099-BC2A-00292F977491}" type="presOf" srcId="{BDD11810-EF56-44FC-A48C-FA5853915BEA}" destId="{A294B17C-0BEB-4D29-B229-C13F7CDE1852}" srcOrd="0" destOrd="0" presId="urn:microsoft.com/office/officeart/2005/8/layout/hierarchy1"/>
    <dgm:cxn modelId="{65FC64D3-59F0-4403-A7F4-3B40CE03BF06}" type="presOf" srcId="{02DFE4A4-B238-4238-B50B-BC459B0F903C}" destId="{6B1B2367-E0FD-40C0-979C-2D0053C5ABE0}" srcOrd="0" destOrd="0" presId="urn:microsoft.com/office/officeart/2005/8/layout/hierarchy1"/>
    <dgm:cxn modelId="{0340F808-D92D-4774-A33F-4FEDA3D30EF7}" type="presOf" srcId="{F422D2C4-1506-4C2E-9DA6-A55155A4CC20}" destId="{77928E58-420C-49D8-99B3-B23BA83A429C}" srcOrd="0" destOrd="0" presId="urn:microsoft.com/office/officeart/2005/8/layout/hierarchy1"/>
    <dgm:cxn modelId="{909C87F1-749B-4633-8270-830C5BD36B98}" srcId="{3D949FD3-FCCA-4DB7-AE8B-4656FEBAF643}" destId="{A8E62460-0DFF-4F53-BF97-BF2E9CC9E8B9}" srcOrd="0" destOrd="0" parTransId="{836F64C4-7FAF-4240-B036-422FACBFB27D}" sibTransId="{8D6A6737-696E-4ADA-88BB-0E77453A9097}"/>
    <dgm:cxn modelId="{FBD56053-7B2C-4478-8E72-C2C8C71663DD}" type="presOf" srcId="{CAAC0A8C-3B57-41B7-A5B6-C166A303D5DD}" destId="{7D1F162D-C2D0-4BFB-8B13-3CBF47A08450}" srcOrd="0" destOrd="0" presId="urn:microsoft.com/office/officeart/2005/8/layout/hierarchy1"/>
    <dgm:cxn modelId="{21C4E324-1268-45B1-89EC-76C99E5E4AAC}" type="presOf" srcId="{3D949FD3-FCCA-4DB7-AE8B-4656FEBAF643}" destId="{CD7E9700-FA16-48F4-8E4D-4E53BC5AE67F}" srcOrd="0" destOrd="0" presId="urn:microsoft.com/office/officeart/2005/8/layout/hierarchy1"/>
    <dgm:cxn modelId="{131EB785-5045-4DD7-9E29-798D74DDDBE3}" srcId="{A8E62460-0DFF-4F53-BF97-BF2E9CC9E8B9}" destId="{AEBA1566-B05D-4AA0-8F8A-1360C71DC2D5}" srcOrd="0" destOrd="0" parTransId="{BDD11810-EF56-44FC-A48C-FA5853915BEA}" sibTransId="{42C4C7BA-F44D-41EA-8B2D-29C8D4293A52}"/>
    <dgm:cxn modelId="{0B9D06EB-D08C-4FEF-9F8A-4B56E2E07EBF}" srcId="{AEBA1566-B05D-4AA0-8F8A-1360C71DC2D5}" destId="{F8558729-3D26-4EDD-8E71-76578337C862}" srcOrd="0" destOrd="0" parTransId="{0D34AA5C-8D18-4D12-92B4-631D448486FA}" sibTransId="{A624C0EF-0720-44D1-9DA3-40282FE809C6}"/>
    <dgm:cxn modelId="{5D1B89C3-D095-4327-BADB-1E5A616C39A0}" type="presOf" srcId="{0D34AA5C-8D18-4D12-92B4-631D448486FA}" destId="{5DBC4EF2-2ECF-4C61-8B37-7A78CDB3B5E6}" srcOrd="0" destOrd="0" presId="urn:microsoft.com/office/officeart/2005/8/layout/hierarchy1"/>
    <dgm:cxn modelId="{4383F5EF-DC07-41C2-9B5E-32583AC7DD3C}" type="presOf" srcId="{51FFFAE3-F4AD-443C-8346-F7C140E2BF84}" destId="{1979730B-6577-436D-B542-989D43FCA30A}" srcOrd="0" destOrd="0" presId="urn:microsoft.com/office/officeart/2005/8/layout/hierarchy1"/>
    <dgm:cxn modelId="{58BBF69E-ABD7-4E37-8FCB-CD47476CE40D}" type="presParOf" srcId="{CD7E9700-FA16-48F4-8E4D-4E53BC5AE67F}" destId="{DBC366AC-7D81-4B56-B608-AB04CF25EBB7}" srcOrd="0" destOrd="0" presId="urn:microsoft.com/office/officeart/2005/8/layout/hierarchy1"/>
    <dgm:cxn modelId="{C462F20E-D514-4DEC-BF2A-125E2A042EB0}" type="presParOf" srcId="{DBC366AC-7D81-4B56-B608-AB04CF25EBB7}" destId="{CB13E11C-4894-42C6-8C2F-5A1433E23AC7}" srcOrd="0" destOrd="0" presId="urn:microsoft.com/office/officeart/2005/8/layout/hierarchy1"/>
    <dgm:cxn modelId="{08C5F06C-9345-4CE0-ABEE-61F41FE0B6EC}" type="presParOf" srcId="{CB13E11C-4894-42C6-8C2F-5A1433E23AC7}" destId="{50363727-BC48-47AE-92D8-4A14A9A49019}" srcOrd="0" destOrd="0" presId="urn:microsoft.com/office/officeart/2005/8/layout/hierarchy1"/>
    <dgm:cxn modelId="{0DEED2DB-6CA4-4554-8090-63E42D83F9A0}" type="presParOf" srcId="{CB13E11C-4894-42C6-8C2F-5A1433E23AC7}" destId="{51E30386-C6DF-4D2C-ABEE-EF47F4FEA02D}" srcOrd="1" destOrd="0" presId="urn:microsoft.com/office/officeart/2005/8/layout/hierarchy1"/>
    <dgm:cxn modelId="{8E7FC637-FD9A-4AB5-8506-4BC75004024D}" type="presParOf" srcId="{DBC366AC-7D81-4B56-B608-AB04CF25EBB7}" destId="{065A2AF9-ABF9-4A26-A5BB-65EEEB1D0B7D}" srcOrd="1" destOrd="0" presId="urn:microsoft.com/office/officeart/2005/8/layout/hierarchy1"/>
    <dgm:cxn modelId="{C2D2C058-D3A2-43B6-931E-38BF459A381B}" type="presParOf" srcId="{065A2AF9-ABF9-4A26-A5BB-65EEEB1D0B7D}" destId="{A294B17C-0BEB-4D29-B229-C13F7CDE1852}" srcOrd="0" destOrd="0" presId="urn:microsoft.com/office/officeart/2005/8/layout/hierarchy1"/>
    <dgm:cxn modelId="{D4034F72-F338-4BE6-99E3-A02FC9C5C6AB}" type="presParOf" srcId="{065A2AF9-ABF9-4A26-A5BB-65EEEB1D0B7D}" destId="{EEDFE324-4F00-4A4C-9F65-3113471FBB8D}" srcOrd="1" destOrd="0" presId="urn:microsoft.com/office/officeart/2005/8/layout/hierarchy1"/>
    <dgm:cxn modelId="{BCB28940-C4EB-4B93-BCAD-DE52D468BA6E}" type="presParOf" srcId="{EEDFE324-4F00-4A4C-9F65-3113471FBB8D}" destId="{E299618B-FC97-4004-ACD9-5AB96FB8513F}" srcOrd="0" destOrd="0" presId="urn:microsoft.com/office/officeart/2005/8/layout/hierarchy1"/>
    <dgm:cxn modelId="{260C9384-45AF-47DA-9336-612BD84AF824}" type="presParOf" srcId="{E299618B-FC97-4004-ACD9-5AB96FB8513F}" destId="{B234FD67-56E4-4422-B5E2-0F9333283BA6}" srcOrd="0" destOrd="0" presId="urn:microsoft.com/office/officeart/2005/8/layout/hierarchy1"/>
    <dgm:cxn modelId="{8023C82E-DDC6-44AF-BF9F-D05453ADFB1F}" type="presParOf" srcId="{E299618B-FC97-4004-ACD9-5AB96FB8513F}" destId="{4E40ADF2-3044-4E65-AC31-7679DFB75267}" srcOrd="1" destOrd="0" presId="urn:microsoft.com/office/officeart/2005/8/layout/hierarchy1"/>
    <dgm:cxn modelId="{5511212D-0A11-4C71-9048-242712288D44}" type="presParOf" srcId="{EEDFE324-4F00-4A4C-9F65-3113471FBB8D}" destId="{DF5FD0AB-B423-4852-A2A4-55F838E628BC}" srcOrd="1" destOrd="0" presId="urn:microsoft.com/office/officeart/2005/8/layout/hierarchy1"/>
    <dgm:cxn modelId="{8205BAFB-5C86-4F63-BC2E-5CFE32D44BB4}" type="presParOf" srcId="{DF5FD0AB-B423-4852-A2A4-55F838E628BC}" destId="{5DBC4EF2-2ECF-4C61-8B37-7A78CDB3B5E6}" srcOrd="0" destOrd="0" presId="urn:microsoft.com/office/officeart/2005/8/layout/hierarchy1"/>
    <dgm:cxn modelId="{00F50B00-42E7-497C-8026-530EE8390165}" type="presParOf" srcId="{DF5FD0AB-B423-4852-A2A4-55F838E628BC}" destId="{1EBC64C7-4914-4D4E-B5E0-30A5D48E5D25}" srcOrd="1" destOrd="0" presId="urn:microsoft.com/office/officeart/2005/8/layout/hierarchy1"/>
    <dgm:cxn modelId="{B46A7D27-8CE9-4325-9933-020F2CACFE4F}" type="presParOf" srcId="{1EBC64C7-4914-4D4E-B5E0-30A5D48E5D25}" destId="{A1D6C232-8A33-4EFB-AEA8-2B4246BAEE6C}" srcOrd="0" destOrd="0" presId="urn:microsoft.com/office/officeart/2005/8/layout/hierarchy1"/>
    <dgm:cxn modelId="{8180190D-983D-4AE1-B86F-BCD0295206B9}" type="presParOf" srcId="{A1D6C232-8A33-4EFB-AEA8-2B4246BAEE6C}" destId="{D1CC90E4-EC2F-4938-81D2-0422B2407257}" srcOrd="0" destOrd="0" presId="urn:microsoft.com/office/officeart/2005/8/layout/hierarchy1"/>
    <dgm:cxn modelId="{0F388B04-AE62-4ACA-A2E7-F4898721D7DF}" type="presParOf" srcId="{A1D6C232-8A33-4EFB-AEA8-2B4246BAEE6C}" destId="{EE79064C-4E21-4928-9743-7297D48EFB4F}" srcOrd="1" destOrd="0" presId="urn:microsoft.com/office/officeart/2005/8/layout/hierarchy1"/>
    <dgm:cxn modelId="{6D3EA85D-85F3-48D5-90E3-3A35EA48EA53}" type="presParOf" srcId="{1EBC64C7-4914-4D4E-B5E0-30A5D48E5D25}" destId="{5CE199EE-804E-444C-AA3B-AF6623F704EE}" srcOrd="1" destOrd="0" presId="urn:microsoft.com/office/officeart/2005/8/layout/hierarchy1"/>
    <dgm:cxn modelId="{0B130C6F-9414-405B-B001-B6AB5653B961}" type="presParOf" srcId="{DF5FD0AB-B423-4852-A2A4-55F838E628BC}" destId="{1979730B-6577-436D-B542-989D43FCA30A}" srcOrd="2" destOrd="0" presId="urn:microsoft.com/office/officeart/2005/8/layout/hierarchy1"/>
    <dgm:cxn modelId="{37683A23-A373-48EA-89E5-90739CBEB9A0}" type="presParOf" srcId="{DF5FD0AB-B423-4852-A2A4-55F838E628BC}" destId="{D14252AC-C822-49DF-AC28-462FB8965A25}" srcOrd="3" destOrd="0" presId="urn:microsoft.com/office/officeart/2005/8/layout/hierarchy1"/>
    <dgm:cxn modelId="{12CACADE-56AC-4A50-9979-FBBDF06AFBBE}" type="presParOf" srcId="{D14252AC-C822-49DF-AC28-462FB8965A25}" destId="{856F993E-0335-4FB6-A6F8-F58F0CA859C2}" srcOrd="0" destOrd="0" presId="urn:microsoft.com/office/officeart/2005/8/layout/hierarchy1"/>
    <dgm:cxn modelId="{82FFF142-0876-46FA-BCC0-63E2A164780B}" type="presParOf" srcId="{856F993E-0335-4FB6-A6F8-F58F0CA859C2}" destId="{8E5DF980-5B89-43B7-A504-580E8D7332BE}" srcOrd="0" destOrd="0" presId="urn:microsoft.com/office/officeart/2005/8/layout/hierarchy1"/>
    <dgm:cxn modelId="{E642F433-70BF-4C8E-99FE-E5F4AC0FBAE3}" type="presParOf" srcId="{856F993E-0335-4FB6-A6F8-F58F0CA859C2}" destId="{6B1B2367-E0FD-40C0-979C-2D0053C5ABE0}" srcOrd="1" destOrd="0" presId="urn:microsoft.com/office/officeart/2005/8/layout/hierarchy1"/>
    <dgm:cxn modelId="{8FFED75B-9D78-45AC-9B07-85DADCF625AE}" type="presParOf" srcId="{D14252AC-C822-49DF-AC28-462FB8965A25}" destId="{294544CF-4225-408C-828E-8B5886B6232D}" srcOrd="1" destOrd="0" presId="urn:microsoft.com/office/officeart/2005/8/layout/hierarchy1"/>
    <dgm:cxn modelId="{6FA4E729-2BC0-484F-B44C-D4AE2E512774}" type="presParOf" srcId="{294544CF-4225-408C-828E-8B5886B6232D}" destId="{7D1F162D-C2D0-4BFB-8B13-3CBF47A08450}" srcOrd="0" destOrd="0" presId="urn:microsoft.com/office/officeart/2005/8/layout/hierarchy1"/>
    <dgm:cxn modelId="{7C54CAF7-2527-4040-BB4F-15B66D884CFA}" type="presParOf" srcId="{294544CF-4225-408C-828E-8B5886B6232D}" destId="{280234E3-8EFF-4CD2-9C6B-C044C074F850}" srcOrd="1" destOrd="0" presId="urn:microsoft.com/office/officeart/2005/8/layout/hierarchy1"/>
    <dgm:cxn modelId="{CAA4D362-FF2F-4F16-A59B-D9D05010AAD3}" type="presParOf" srcId="{280234E3-8EFF-4CD2-9C6B-C044C074F850}" destId="{BD7F8151-2AEB-4F48-949F-CC47BCFABCEE}" srcOrd="0" destOrd="0" presId="urn:microsoft.com/office/officeart/2005/8/layout/hierarchy1"/>
    <dgm:cxn modelId="{B81FB64B-F384-46C8-8C67-82F02CDB3B44}" type="presParOf" srcId="{BD7F8151-2AEB-4F48-949F-CC47BCFABCEE}" destId="{D6AB3687-4C91-4221-81B5-3DE898DDAD48}" srcOrd="0" destOrd="0" presId="urn:microsoft.com/office/officeart/2005/8/layout/hierarchy1"/>
    <dgm:cxn modelId="{DF539975-DC0B-47E6-A6C5-7293A220ABD0}" type="presParOf" srcId="{BD7F8151-2AEB-4F48-949F-CC47BCFABCEE}" destId="{A05A743E-9B65-41B1-BE16-F7F25F82BF08}" srcOrd="1" destOrd="0" presId="urn:microsoft.com/office/officeart/2005/8/layout/hierarchy1"/>
    <dgm:cxn modelId="{28AC966D-4990-44C7-A0C0-95082557AE8F}" type="presParOf" srcId="{280234E3-8EFF-4CD2-9C6B-C044C074F850}" destId="{0045AA8D-D73B-4514-B603-D5C432B7A7A4}" srcOrd="1" destOrd="0" presId="urn:microsoft.com/office/officeart/2005/8/layout/hierarchy1"/>
    <dgm:cxn modelId="{26A29AF4-ADFF-4C10-9A8C-34F5AC036FBB}" type="presParOf" srcId="{294544CF-4225-408C-828E-8B5886B6232D}" destId="{E0E6534F-11D3-472D-A1D6-80F1D37D4555}" srcOrd="2" destOrd="0" presId="urn:microsoft.com/office/officeart/2005/8/layout/hierarchy1"/>
    <dgm:cxn modelId="{EBC6D039-F292-4AA9-831D-56CEE40BACB4}" type="presParOf" srcId="{294544CF-4225-408C-828E-8B5886B6232D}" destId="{BA2668E1-18FC-43DC-853A-D426BCDCFB0D}" srcOrd="3" destOrd="0" presId="urn:microsoft.com/office/officeart/2005/8/layout/hierarchy1"/>
    <dgm:cxn modelId="{7DD82AF2-AAAE-4D2B-9C6F-7DB2F4B73CBC}" type="presParOf" srcId="{BA2668E1-18FC-43DC-853A-D426BCDCFB0D}" destId="{3178E5D5-CDC1-4B15-8D42-77FD5C5799D4}" srcOrd="0" destOrd="0" presId="urn:microsoft.com/office/officeart/2005/8/layout/hierarchy1"/>
    <dgm:cxn modelId="{BF50CFA6-9069-408C-872B-1524C2AB0F16}" type="presParOf" srcId="{3178E5D5-CDC1-4B15-8D42-77FD5C5799D4}" destId="{5C463132-CFBC-4A16-ABB3-7917E2680B62}" srcOrd="0" destOrd="0" presId="urn:microsoft.com/office/officeart/2005/8/layout/hierarchy1"/>
    <dgm:cxn modelId="{72DD60FB-7B01-43C6-BCB8-EF8F84691BFE}" type="presParOf" srcId="{3178E5D5-CDC1-4B15-8D42-77FD5C5799D4}" destId="{290BF395-98CA-4781-A7DA-467D07C088E2}" srcOrd="1" destOrd="0" presId="urn:microsoft.com/office/officeart/2005/8/layout/hierarchy1"/>
    <dgm:cxn modelId="{F32CAC9A-0942-4950-A00C-89B40D640F59}" type="presParOf" srcId="{BA2668E1-18FC-43DC-853A-D426BCDCFB0D}" destId="{0979DACC-ACAE-4DBE-A784-57B1E16539F1}" srcOrd="1" destOrd="0" presId="urn:microsoft.com/office/officeart/2005/8/layout/hierarchy1"/>
    <dgm:cxn modelId="{6E1FDE48-49F1-41F0-A6A3-DBA8F4F968B5}" type="presParOf" srcId="{065A2AF9-ABF9-4A26-A5BB-65EEEB1D0B7D}" destId="{66CA481C-08B8-4A83-9A3E-4ADD1FBD8D92}" srcOrd="2" destOrd="0" presId="urn:microsoft.com/office/officeart/2005/8/layout/hierarchy1"/>
    <dgm:cxn modelId="{3B939DD8-97F3-4583-AB13-E4B0AA898361}" type="presParOf" srcId="{065A2AF9-ABF9-4A26-A5BB-65EEEB1D0B7D}" destId="{7B71219C-8AEB-461B-8BF5-9FCC9AF31FC2}" srcOrd="3" destOrd="0" presId="urn:microsoft.com/office/officeart/2005/8/layout/hierarchy1"/>
    <dgm:cxn modelId="{426A30DC-9509-48DA-A363-63BAB8350F9D}" type="presParOf" srcId="{7B71219C-8AEB-461B-8BF5-9FCC9AF31FC2}" destId="{4BBB62C4-E29A-4BF2-8BA7-83F801095796}" srcOrd="0" destOrd="0" presId="urn:microsoft.com/office/officeart/2005/8/layout/hierarchy1"/>
    <dgm:cxn modelId="{E3591519-A55C-46D9-A31C-B02AF4C0F1DA}" type="presParOf" srcId="{4BBB62C4-E29A-4BF2-8BA7-83F801095796}" destId="{82398AB0-2FBB-4478-B247-2F3C5B59C8D5}" srcOrd="0" destOrd="0" presId="urn:microsoft.com/office/officeart/2005/8/layout/hierarchy1"/>
    <dgm:cxn modelId="{FE19D9CC-1F5B-4D85-BD1B-8255AF1E9CD8}" type="presParOf" srcId="{4BBB62C4-E29A-4BF2-8BA7-83F801095796}" destId="{77928E58-420C-49D8-99B3-B23BA83A429C}" srcOrd="1" destOrd="0" presId="urn:microsoft.com/office/officeart/2005/8/layout/hierarchy1"/>
    <dgm:cxn modelId="{EAE80619-1641-4D52-B208-873A0FCC30DB}" type="presParOf" srcId="{7B71219C-8AEB-461B-8BF5-9FCC9AF31FC2}" destId="{BEAF10A6-1D20-405F-BF82-5205D127700E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A7FD8C-5ABC-460D-8ECB-6E10C85CB6E3}" type="doc">
      <dgm:prSet loTypeId="urn:microsoft.com/office/officeart/2005/8/layout/arrow5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B4895A-D49A-451D-B214-B3DD1365834E}">
      <dgm:prSet phldrT="[Metin]"/>
      <dgm:spPr/>
      <dgm:t>
        <a:bodyPr/>
        <a:lstStyle/>
        <a:p>
          <a:r>
            <a:rPr lang="en-US" dirty="0" smtClean="0">
              <a:latin typeface="Agency FB" pitchFamily="34" charset="0"/>
            </a:rPr>
            <a:t>TEK FİYAT KANUNU</a:t>
          </a:r>
          <a:endParaRPr lang="en-US" dirty="0">
            <a:latin typeface="Agency FB" pitchFamily="34" charset="0"/>
          </a:endParaRPr>
        </a:p>
      </dgm:t>
    </dgm:pt>
    <dgm:pt modelId="{62E1E893-8864-470F-A80E-30D6A8C26CAE}" type="parTrans" cxnId="{2AA68466-28C0-4190-B1E3-F22C102AA465}">
      <dgm:prSet/>
      <dgm:spPr/>
      <dgm:t>
        <a:bodyPr/>
        <a:lstStyle/>
        <a:p>
          <a:endParaRPr lang="en-US"/>
        </a:p>
      </dgm:t>
    </dgm:pt>
    <dgm:pt modelId="{44EAAC72-5FB5-4474-85DF-EEDAB2AD6B2D}" type="sibTrans" cxnId="{2AA68466-28C0-4190-B1E3-F22C102AA465}">
      <dgm:prSet/>
      <dgm:spPr/>
      <dgm:t>
        <a:bodyPr/>
        <a:lstStyle/>
        <a:p>
          <a:endParaRPr lang="en-US"/>
        </a:p>
      </dgm:t>
    </dgm:pt>
    <dgm:pt modelId="{872429A5-52EE-493B-A878-CC33758BC414}">
      <dgm:prSet phldrT="[Metin]"/>
      <dgm:spPr/>
      <dgm:t>
        <a:bodyPr/>
        <a:lstStyle/>
        <a:p>
          <a:r>
            <a:rPr lang="en-US" dirty="0" smtClean="0">
              <a:latin typeface="Agency FB" pitchFamily="34" charset="0"/>
            </a:rPr>
            <a:t>ARBİTRAJ</a:t>
          </a:r>
          <a:endParaRPr lang="en-US" dirty="0">
            <a:latin typeface="Agency FB" pitchFamily="34" charset="0"/>
          </a:endParaRPr>
        </a:p>
      </dgm:t>
    </dgm:pt>
    <dgm:pt modelId="{8949C18A-D908-4D11-88AF-551FEAE35663}" type="parTrans" cxnId="{50BBCDF9-3845-4920-82A5-8DC0B81224B9}">
      <dgm:prSet/>
      <dgm:spPr/>
      <dgm:t>
        <a:bodyPr/>
        <a:lstStyle/>
        <a:p>
          <a:endParaRPr lang="en-US"/>
        </a:p>
      </dgm:t>
    </dgm:pt>
    <dgm:pt modelId="{A872E267-74CD-4E88-8EAC-FD3336CA11B8}" type="sibTrans" cxnId="{50BBCDF9-3845-4920-82A5-8DC0B81224B9}">
      <dgm:prSet/>
      <dgm:spPr/>
      <dgm:t>
        <a:bodyPr/>
        <a:lstStyle/>
        <a:p>
          <a:endParaRPr lang="en-US"/>
        </a:p>
      </dgm:t>
    </dgm:pt>
    <dgm:pt modelId="{74F3BA58-34B5-45BC-B8CD-CDF940F0FDDC}" type="pres">
      <dgm:prSet presAssocID="{A5A7FD8C-5ABC-460D-8ECB-6E10C85CB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A8662-17D6-4558-858E-EFF5B8DCD473}" type="pres">
      <dgm:prSet presAssocID="{B0B4895A-D49A-451D-B214-B3DD1365834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B80D61-6C32-40F8-A4D0-9767706AA504}" type="pres">
      <dgm:prSet presAssocID="{872429A5-52EE-493B-A878-CC33758BC41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3A3CC4-4E51-494E-9F0B-00FE6CE0CB8A}" type="presOf" srcId="{872429A5-52EE-493B-A878-CC33758BC414}" destId="{E6B80D61-6C32-40F8-A4D0-9767706AA504}" srcOrd="0" destOrd="0" presId="urn:microsoft.com/office/officeart/2005/8/layout/arrow5"/>
    <dgm:cxn modelId="{81458A8A-01CA-4151-8933-518B0D35D7CE}" type="presOf" srcId="{A5A7FD8C-5ABC-460D-8ECB-6E10C85CB6E3}" destId="{74F3BA58-34B5-45BC-B8CD-CDF940F0FDDC}" srcOrd="0" destOrd="0" presId="urn:microsoft.com/office/officeart/2005/8/layout/arrow5"/>
    <dgm:cxn modelId="{50BBCDF9-3845-4920-82A5-8DC0B81224B9}" srcId="{A5A7FD8C-5ABC-460D-8ECB-6E10C85CB6E3}" destId="{872429A5-52EE-493B-A878-CC33758BC414}" srcOrd="1" destOrd="0" parTransId="{8949C18A-D908-4D11-88AF-551FEAE35663}" sibTransId="{A872E267-74CD-4E88-8EAC-FD3336CA11B8}"/>
    <dgm:cxn modelId="{5F4A84CF-1678-4B1B-8A27-91FE9AC4B402}" type="presOf" srcId="{B0B4895A-D49A-451D-B214-B3DD1365834E}" destId="{47CA8662-17D6-4558-858E-EFF5B8DCD473}" srcOrd="0" destOrd="0" presId="urn:microsoft.com/office/officeart/2005/8/layout/arrow5"/>
    <dgm:cxn modelId="{2AA68466-28C0-4190-B1E3-F22C102AA465}" srcId="{A5A7FD8C-5ABC-460D-8ECB-6E10C85CB6E3}" destId="{B0B4895A-D49A-451D-B214-B3DD1365834E}" srcOrd="0" destOrd="0" parTransId="{62E1E893-8864-470F-A80E-30D6A8C26CAE}" sibTransId="{44EAAC72-5FB5-4474-85DF-EEDAB2AD6B2D}"/>
    <dgm:cxn modelId="{291FA29C-3A13-4A60-B351-AEDF0FBCAA56}" type="presParOf" srcId="{74F3BA58-34B5-45BC-B8CD-CDF940F0FDDC}" destId="{47CA8662-17D6-4558-858E-EFF5B8DCD473}" srcOrd="0" destOrd="0" presId="urn:microsoft.com/office/officeart/2005/8/layout/arrow5"/>
    <dgm:cxn modelId="{515A4541-BB67-4D3C-94D1-77FD8173EC04}" type="presParOf" srcId="{74F3BA58-34B5-45BC-B8CD-CDF940F0FDDC}" destId="{E6B80D61-6C32-40F8-A4D0-9767706AA504}" srcOrd="1" destOrd="0" presId="urn:microsoft.com/office/officeart/2005/8/layout/arrow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CE062-9B74-40C6-B5BD-DCCC09185481}" type="datetimeFigureOut">
              <a:rPr lang="en-US" smtClean="0"/>
              <a:pPr/>
              <a:t>14-Feb-19</a:t>
            </a:fld>
            <a:endParaRPr lang="en-US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D12CA-36EE-42ED-B646-CE4C83F93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85EA-B238-49A4-81FD-3654BC0C5764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6C4-6851-4E0B-AB46-3D8ED10FDCD1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A059-7819-499C-BE76-EA8438B1BD4D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629D9-FBDF-4608-A2CF-D8047B90699F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D5CA-249A-450A-84A8-45DBBA7CC3A5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71425-9D3F-4EB8-9E3B-DBBCF7EC124F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AAE-7572-406C-B88B-5219D89E0C28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CAFE5-9006-401C-B9E9-714DC886EED0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95B4-29A1-4327-AFF6-4DAAFE7E7E3D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C19-2F0F-4A4D-A68A-804DB2AE7291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CFA-568F-41AF-B047-52ECA3D034D7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30849-26E0-4643-84EE-CA51F14260DA}" type="datetime1">
              <a:rPr lang="en-US" smtClean="0"/>
              <a:pPr/>
              <a:t>14-Feb-19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68075-500F-4FC1-B4ED-AAAFA6F8A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2286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Palatino Linotype" pitchFamily="18" charset="0"/>
              </a:rPr>
              <a:t>ATSO</a:t>
            </a:r>
            <a:br>
              <a:rPr lang="en-US" sz="3200" dirty="0" smtClean="0">
                <a:latin typeface="Palatino Linotype" pitchFamily="18" charset="0"/>
              </a:rPr>
            </a:br>
            <a:r>
              <a:rPr lang="en-US" sz="3200" dirty="0" smtClean="0">
                <a:latin typeface="Palatino Linotype" pitchFamily="18" charset="0"/>
              </a:rPr>
              <a:t>YABANCI YATIRIMLAR VE DIŞ TİCARET EĞİTİMİ</a:t>
            </a:r>
            <a:endParaRPr lang="en-US" sz="3200" dirty="0">
              <a:latin typeface="Palatino Linotyp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>
            <a:normAutofit fontScale="70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Palatino Linotype" pitchFamily="18" charset="0"/>
            </a:endParaRPr>
          </a:p>
          <a:p>
            <a:r>
              <a:rPr lang="en-US" sz="3100" dirty="0" smtClean="0">
                <a:solidFill>
                  <a:schemeClr val="tx1"/>
                </a:solidFill>
                <a:latin typeface="Palatino Linotype" pitchFamily="18" charset="0"/>
              </a:rPr>
              <a:t>TOBB </a:t>
            </a:r>
            <a:br>
              <a:rPr lang="en-US" sz="3100" dirty="0" smtClean="0">
                <a:solidFill>
                  <a:schemeClr val="tx1"/>
                </a:solidFill>
                <a:latin typeface="Palatino Linotype" pitchFamily="18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Palatino Linotype" pitchFamily="18" charset="0"/>
              </a:rPr>
              <a:t>AFYONKARAHİSAR AKADEMİK DANIŞMANI</a:t>
            </a:r>
          </a:p>
          <a:p>
            <a:endParaRPr lang="en-US" sz="3100" dirty="0" smtClean="0">
              <a:solidFill>
                <a:schemeClr val="tx1"/>
              </a:solidFill>
              <a:latin typeface="Palatino Linotype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Palatino Linotype" pitchFamily="18" charset="0"/>
              </a:rPr>
              <a:t>DOÇ. DR. M.EMRE GÖRGÜLÜ</a:t>
            </a:r>
            <a:endParaRPr lang="en-US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pic>
        <p:nvPicPr>
          <p:cNvPr id="4" name="3 Resim" descr="logot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743200"/>
            <a:ext cx="1295400" cy="1295400"/>
          </a:xfrm>
          <a:prstGeom prst="rect">
            <a:avLst/>
          </a:prstGeom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5 Resim" descr="afyontso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7432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pPr>
              <a:buNone/>
            </a:pPr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1676400" y="2362200"/>
          <a:ext cx="5943599" cy="3667122"/>
        </p:xfrm>
        <a:graphic>
          <a:graphicData uri="http://schemas.openxmlformats.org/drawingml/2006/table">
            <a:tbl>
              <a:tblPr/>
              <a:tblGrid>
                <a:gridCol w="711453"/>
                <a:gridCol w="726276"/>
                <a:gridCol w="815207"/>
                <a:gridCol w="874494"/>
                <a:gridCol w="874494"/>
                <a:gridCol w="1022714"/>
                <a:gridCol w="918961"/>
              </a:tblGrid>
              <a:tr h="20869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Palatino Linotype"/>
                        </a:rPr>
                        <a:t>AFYONKARAHİSAR GSYİH - BİN TL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66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YIL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TARIM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SANAYİ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HİZMETLER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SEKTÖR TOP.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VERGİ-SÜBVANSİYON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GSYİH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1 037 049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594 214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1 808 201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3 439 464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496 318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3 935 782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1 101 467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700 294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2 102 549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3 904 309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566 706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4 471 015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1 218 063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838 804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2 464 456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4 521 323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648 297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5 169 620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1 369 492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955 897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2 774 694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5 100 083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654 976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5 755 059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1 517 397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1 094 108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3 186 516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5 798 021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714 533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6 512 554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1 678 991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1 038 147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3 225 458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5 942 596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720 978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6 663 574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2 174 554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1 264 946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3 448 397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6 887 897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 946 179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7 834 077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2 364 441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1 561 964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3 967 253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7 893 659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1 079 655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8 973 314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2 468 164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1 802 502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4 466 820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8 737 486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1 162 082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9 899 568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2 627 799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2 156 203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5 051 990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9 835 992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1 392 193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11 228 185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3 067 989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2 533 650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5 786 778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11 388 417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1 488 123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12 876 539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3 484 645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2 921 803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6 419 903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12 826 351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1 729 831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14 556 182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3 561 875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3 376 478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7 347 862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14 286 216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1 924 154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16 210 370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6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3 412 117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4 277 349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8 611 295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16 300 760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2 095 716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latin typeface="Palatino Linotype"/>
                        </a:rPr>
                        <a:t>    18 396 477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pPr>
              <a:buNone/>
            </a:pPr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1676400" y="2590800"/>
          <a:ext cx="5740399" cy="2667001"/>
        </p:xfrm>
        <a:graphic>
          <a:graphicData uri="http://schemas.openxmlformats.org/drawingml/2006/table">
            <a:tbl>
              <a:tblPr/>
              <a:tblGrid>
                <a:gridCol w="610275"/>
                <a:gridCol w="858199"/>
                <a:gridCol w="610275"/>
                <a:gridCol w="610275"/>
                <a:gridCol w="610275"/>
                <a:gridCol w="610275"/>
                <a:gridCol w="610275"/>
                <a:gridCol w="610275"/>
                <a:gridCol w="610275"/>
              </a:tblGrid>
              <a:tr h="242455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İl bazında kişi başına gayrisafi yurt içi hasıla, 2015-2017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434"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İstatistiki bölge birimleri sınıflaması (3. Düzey)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Kişi başına GSYH (TL)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Kişi başına GSYH ($)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6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Türkiye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29 899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32 904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38 680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11 019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10 883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10 602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TR100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İstanbul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49 773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54 933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65 041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18 343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18 169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17 827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TR310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İzmir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34 261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37 817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45 034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12 626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12 508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12 344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TR331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Manisa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27 331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30 342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35 367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10 073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10 035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9 694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TR332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Afyonkarahisar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20 568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22 775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25 725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7 580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7 533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7 051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3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TR333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Kütahya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22 102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24 365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28 471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8 146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8 058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7 804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TR334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Uşak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23 607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26 530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31 487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8 700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8 775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8 630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TR510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Ankara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40 679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45 247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52 000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14 992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latin typeface="Palatino Linotype"/>
                        </a:rPr>
                        <a:t>    14 965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latin typeface="Palatino Linotype"/>
                        </a:rPr>
                        <a:t>    14 253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graphicFrame>
        <p:nvGraphicFramePr>
          <p:cNvPr id="11" name="10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1143000" y="205740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hnschrift SemiLight Condensed" pitchFamily="34" charset="0"/>
              </a:rPr>
              <a:t>INT. PORTFOLIO MANAGEMENT-EFFICIENT FRONTIER (ETKİN HAT)</a:t>
            </a: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r>
              <a:rPr lang="en-US" dirty="0" smtClean="0">
                <a:latin typeface="Bahnschrift SemiLight Condensed" pitchFamily="34" charset="0"/>
              </a:rPr>
              <a:t>ABSORPTIVE CAPACITY (MASSETME KAPASİTESİ) </a:t>
            </a:r>
            <a:endParaRPr lang="en-US" dirty="0">
              <a:latin typeface="Bahnschrift SemiLight Condensed" pitchFamily="34" charset="0"/>
            </a:endParaRPr>
          </a:p>
        </p:txBody>
      </p:sp>
      <p:pic>
        <p:nvPicPr>
          <p:cNvPr id="6" name="5 Resim" descr="Efficient-frontier-new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2438400"/>
            <a:ext cx="3759200" cy="25139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sp>
        <p:nvSpPr>
          <p:cNvPr id="13" name="12 Metin kutusu"/>
          <p:cNvSpPr txBox="1"/>
          <p:nvPr/>
        </p:nvSpPr>
        <p:spPr>
          <a:xfrm>
            <a:off x="685800" y="1981201"/>
            <a:ext cx="77724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Palatino Linotype" pitchFamily="18" charset="0"/>
              </a:rPr>
              <a:t>MİLLİ GELİR DENGESİ</a:t>
            </a:r>
          </a:p>
          <a:p>
            <a:pPr algn="ctr"/>
            <a:endParaRPr lang="en-US" sz="2000" dirty="0" smtClean="0">
              <a:latin typeface="Palatino Linotype" pitchFamily="18" charset="0"/>
            </a:endParaRPr>
          </a:p>
          <a:p>
            <a:pPr algn="ctr"/>
            <a:r>
              <a:rPr lang="en-US" sz="2000" dirty="0" smtClean="0">
                <a:latin typeface="Palatino Linotype" pitchFamily="18" charset="0"/>
              </a:rPr>
              <a:t>Y = C + </a:t>
            </a:r>
            <a:r>
              <a:rPr lang="en-US" sz="2000" u="sng" dirty="0" smtClean="0">
                <a:latin typeface="Palatino Linotype" pitchFamily="18" charset="0"/>
              </a:rPr>
              <a:t>I</a:t>
            </a:r>
            <a:r>
              <a:rPr lang="en-US" sz="2000" dirty="0" smtClean="0">
                <a:latin typeface="Palatino Linotype" pitchFamily="18" charset="0"/>
              </a:rPr>
              <a:t> + G + </a:t>
            </a:r>
            <a:r>
              <a:rPr lang="en-US" sz="2000" u="sng" dirty="0" smtClean="0">
                <a:latin typeface="Palatino Linotype" pitchFamily="18" charset="0"/>
              </a:rPr>
              <a:t>NX</a:t>
            </a:r>
            <a:r>
              <a:rPr lang="en-US" sz="2000" dirty="0" smtClean="0">
                <a:latin typeface="Palatino Linotype" pitchFamily="18" charset="0"/>
              </a:rPr>
              <a:t> , (NX = X – IM)</a:t>
            </a:r>
            <a:endParaRPr lang="en-US" sz="2000" u="sng" dirty="0" smtClean="0">
              <a:latin typeface="Palatino Linotype" pitchFamily="18" charset="0"/>
            </a:endParaRPr>
          </a:p>
          <a:p>
            <a:pPr algn="ctr"/>
            <a:endParaRPr lang="en-US" sz="2000" dirty="0" smtClean="0">
              <a:latin typeface="Palatino Linotype" pitchFamily="18" charset="0"/>
            </a:endParaRPr>
          </a:p>
          <a:p>
            <a:pPr algn="ctr"/>
            <a:endParaRPr lang="en-US" sz="2000" dirty="0" smtClean="0">
              <a:latin typeface="Palatino Linotype" pitchFamily="18" charset="0"/>
            </a:endParaRPr>
          </a:p>
          <a:p>
            <a:pPr algn="ctr"/>
            <a:r>
              <a:rPr lang="en-US" sz="2000" dirty="0" smtClean="0">
                <a:latin typeface="Palatino Linotype" pitchFamily="18" charset="0"/>
              </a:rPr>
              <a:t>GSYİH = TÜKETİM + </a:t>
            </a:r>
            <a:r>
              <a:rPr lang="en-US" sz="2000" u="sng" dirty="0" smtClean="0">
                <a:latin typeface="Palatino Linotype" pitchFamily="18" charset="0"/>
              </a:rPr>
              <a:t>YATIRIM</a:t>
            </a:r>
            <a:r>
              <a:rPr lang="en-US" sz="2000" dirty="0" smtClean="0">
                <a:latin typeface="Palatino Linotype" pitchFamily="18" charset="0"/>
              </a:rPr>
              <a:t> + KAMU H. + </a:t>
            </a:r>
            <a:r>
              <a:rPr lang="en-US" sz="2000" u="sng" dirty="0" smtClean="0">
                <a:latin typeface="Palatino Linotype" pitchFamily="18" charset="0"/>
              </a:rPr>
              <a:t>NET İHRACAT</a:t>
            </a:r>
            <a:endParaRPr lang="en-US" sz="2000" dirty="0" smtClean="0">
              <a:latin typeface="Palatino Linotype" pitchFamily="18" charset="0"/>
            </a:endParaRPr>
          </a:p>
          <a:p>
            <a:pPr algn="ctr"/>
            <a:endParaRPr lang="en-US" sz="2000" u="sng" dirty="0" smtClean="0">
              <a:latin typeface="Palatino Linotype" pitchFamily="18" charset="0"/>
            </a:endParaRPr>
          </a:p>
          <a:p>
            <a:pPr algn="ctr"/>
            <a:endParaRPr lang="en-US" sz="2000" u="sng" dirty="0" smtClean="0">
              <a:latin typeface="Palatino Linotype" pitchFamily="18" charset="0"/>
            </a:endParaRPr>
          </a:p>
          <a:p>
            <a:r>
              <a:rPr lang="en-US" sz="2000" dirty="0" smtClean="0">
                <a:latin typeface="Palatino Linotype" pitchFamily="18" charset="0"/>
              </a:rPr>
              <a:t>*</a:t>
            </a:r>
            <a:r>
              <a:rPr lang="en-US" sz="2000" dirty="0" err="1" smtClean="0">
                <a:latin typeface="Palatino Linotype" pitchFamily="18" charset="0"/>
              </a:rPr>
              <a:t>Cari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Denge</a:t>
            </a:r>
            <a:r>
              <a:rPr lang="en-US" sz="2000" dirty="0" smtClean="0">
                <a:latin typeface="Palatino Linotype" pitchFamily="18" charset="0"/>
              </a:rPr>
              <a:t>          </a:t>
            </a:r>
            <a:r>
              <a:rPr lang="en-US" sz="2000" dirty="0" err="1" smtClean="0">
                <a:latin typeface="Palatino Linotype" pitchFamily="18" charset="0"/>
              </a:rPr>
              <a:t>Ödemeler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Dengesi</a:t>
            </a:r>
            <a:r>
              <a:rPr lang="en-US" sz="2000" dirty="0" smtClean="0">
                <a:latin typeface="Palatino Linotype" pitchFamily="18" charset="0"/>
              </a:rPr>
              <a:t> (</a:t>
            </a:r>
            <a:r>
              <a:rPr lang="en-US" sz="2000" dirty="0" err="1" smtClean="0">
                <a:latin typeface="Palatino Linotype" pitchFamily="18" charset="0"/>
              </a:rPr>
              <a:t>BoP</a:t>
            </a:r>
            <a:r>
              <a:rPr lang="en-US" sz="2000" dirty="0" smtClean="0">
                <a:latin typeface="Palatino Linotype" pitchFamily="18" charset="0"/>
              </a:rPr>
              <a:t>)</a:t>
            </a:r>
          </a:p>
          <a:p>
            <a:endParaRPr lang="en-US" sz="2000" dirty="0" smtClean="0">
              <a:latin typeface="Palatino Linotype" pitchFamily="18" charset="0"/>
            </a:endParaRPr>
          </a:p>
          <a:p>
            <a:r>
              <a:rPr lang="en-US" sz="2000" dirty="0" smtClean="0">
                <a:latin typeface="Palatino Linotype" pitchFamily="18" charset="0"/>
              </a:rPr>
              <a:t>*</a:t>
            </a:r>
            <a:r>
              <a:rPr lang="en-US" sz="2000" dirty="0" err="1" smtClean="0">
                <a:latin typeface="Palatino Linotype" pitchFamily="18" charset="0"/>
              </a:rPr>
              <a:t>Yani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ihracat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fazlası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yaratmak</a:t>
            </a:r>
            <a:r>
              <a:rPr lang="en-US" sz="2000" dirty="0" smtClean="0">
                <a:latin typeface="Palatino Linotype" pitchFamily="18" charset="0"/>
              </a:rPr>
              <a:t> </a:t>
            </a:r>
          </a:p>
          <a:p>
            <a:r>
              <a:rPr lang="en-US" sz="2000" dirty="0" err="1" smtClean="0">
                <a:latin typeface="Palatino Linotype" pitchFamily="18" charset="0"/>
              </a:rPr>
              <a:t>Veya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yabancı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yatırım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çekebilmek</a:t>
            </a:r>
            <a:endParaRPr lang="en-US" sz="2000" dirty="0" smtClean="0">
              <a:latin typeface="Palatino Linotype" pitchFamily="18" charset="0"/>
            </a:endParaRPr>
          </a:p>
          <a:p>
            <a:pPr algn="ctr"/>
            <a:endParaRPr lang="en-US" sz="2000" u="sng" dirty="0" smtClean="0">
              <a:latin typeface="Palatino Linotype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cxnSp>
        <p:nvCxnSpPr>
          <p:cNvPr id="8" name="7 Düz Ok Bağlayıcısı"/>
          <p:cNvCxnSpPr/>
          <p:nvPr/>
        </p:nvCxnSpPr>
        <p:spPr>
          <a:xfrm rot="5400000" flipH="1" flipV="1">
            <a:off x="5257800" y="5257800"/>
            <a:ext cx="533400" cy="228600"/>
          </a:xfrm>
          <a:prstGeom prst="straightConnector1">
            <a:avLst/>
          </a:prstGeom>
          <a:ln w="19050" cmpd="sng"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Eşittir"/>
          <p:cNvSpPr/>
          <p:nvPr/>
        </p:nvSpPr>
        <p:spPr>
          <a:xfrm>
            <a:off x="4648200" y="5257800"/>
            <a:ext cx="533400" cy="4572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5791200" y="5181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Palatino Linotype" pitchFamily="18" charset="0"/>
              </a:rPr>
              <a:t>Ekonomik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Büyüme</a:t>
            </a:r>
            <a:endParaRPr lang="en-US" dirty="0">
              <a:latin typeface="Palatino Linotype" pitchFamily="18" charset="0"/>
            </a:endParaRPr>
          </a:p>
        </p:txBody>
      </p:sp>
      <p:sp>
        <p:nvSpPr>
          <p:cNvPr id="12" name="11 Sağ Ok"/>
          <p:cNvSpPr/>
          <p:nvPr/>
        </p:nvSpPr>
        <p:spPr>
          <a:xfrm>
            <a:off x="2209800" y="44958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1143000" y="2057400"/>
            <a:ext cx="7239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hnschrift SemiLight Condensed" pitchFamily="34" charset="0"/>
              </a:rPr>
              <a:t>DIŞ TİC HACMİ = (X+IM) / GDP</a:t>
            </a:r>
          </a:p>
          <a:p>
            <a:endParaRPr lang="en-US" dirty="0" smtClean="0">
              <a:latin typeface="Bahnschrift SemiLight Condensed" pitchFamily="34" charset="0"/>
            </a:endParaRPr>
          </a:p>
          <a:p>
            <a:r>
              <a:rPr lang="en-US" dirty="0" smtClean="0">
                <a:latin typeface="Bahnschrift SemiLight Condensed" pitchFamily="34" charset="0"/>
              </a:rPr>
              <a:t>DIŞ TİC HADDİ (N) = </a:t>
            </a:r>
            <a:r>
              <a:rPr lang="en-US" dirty="0" err="1" smtClean="0">
                <a:latin typeface="Bahnschrift SemiLight Condensed" pitchFamily="34" charset="0"/>
              </a:rPr>
              <a:t>Px</a:t>
            </a:r>
            <a:r>
              <a:rPr lang="en-US" dirty="0" smtClean="0">
                <a:latin typeface="Bahnschrift SemiLight Condensed" pitchFamily="34" charset="0"/>
              </a:rPr>
              <a:t> / Pm</a:t>
            </a:r>
          </a:p>
          <a:p>
            <a:endParaRPr lang="en-US" dirty="0" smtClean="0">
              <a:latin typeface="Bahnschrift SemiLight Condensed" pitchFamily="34" charset="0"/>
            </a:endParaRPr>
          </a:p>
          <a:p>
            <a:r>
              <a:rPr lang="en-US" dirty="0" smtClean="0">
                <a:latin typeface="Bahnschrift SemiLight Condensed" pitchFamily="34" charset="0"/>
              </a:rPr>
              <a:t>Singer-</a:t>
            </a:r>
            <a:r>
              <a:rPr lang="en-US" dirty="0" err="1" smtClean="0">
                <a:latin typeface="Bahnschrift SemiLight Condensed" pitchFamily="34" charset="0"/>
              </a:rPr>
              <a:t>Prebish</a:t>
            </a:r>
            <a:r>
              <a:rPr lang="en-US" dirty="0" smtClean="0">
                <a:latin typeface="Bahnschrift SemiLight Condensed" pitchFamily="34" charset="0"/>
              </a:rPr>
              <a:t> </a:t>
            </a:r>
            <a:r>
              <a:rPr lang="en-US" dirty="0" err="1" smtClean="0">
                <a:latin typeface="Bahnschrift SemiLight Condensed" pitchFamily="34" charset="0"/>
              </a:rPr>
              <a:t>Tezi</a:t>
            </a:r>
            <a:r>
              <a:rPr lang="en-US" dirty="0" smtClean="0">
                <a:latin typeface="Bahnschrift SemiLight Condensed" pitchFamily="34" charset="0"/>
              </a:rPr>
              <a:t> (</a:t>
            </a:r>
            <a:r>
              <a:rPr lang="en-US" dirty="0" err="1" smtClean="0">
                <a:latin typeface="Bahnschrift SemiLight Condensed" pitchFamily="34" charset="0"/>
              </a:rPr>
              <a:t>Tarım</a:t>
            </a:r>
            <a:r>
              <a:rPr lang="en-US" dirty="0" smtClean="0">
                <a:latin typeface="Bahnschrift SemiLight Condensed" pitchFamily="34" charset="0"/>
              </a:rPr>
              <a:t> (-) vs. </a:t>
            </a:r>
            <a:r>
              <a:rPr lang="en-US" dirty="0" err="1" smtClean="0">
                <a:latin typeface="Bahnschrift SemiLight Condensed" pitchFamily="34" charset="0"/>
              </a:rPr>
              <a:t>Sanayi</a:t>
            </a:r>
            <a:r>
              <a:rPr lang="en-US" dirty="0" smtClean="0">
                <a:latin typeface="Bahnschrift SemiLight Condensed" pitchFamily="34" charset="0"/>
              </a:rPr>
              <a:t> (+))</a:t>
            </a:r>
          </a:p>
          <a:p>
            <a:r>
              <a:rPr lang="en-US" dirty="0" err="1" smtClean="0">
                <a:latin typeface="Bahnschrift SemiLight Condensed" pitchFamily="34" charset="0"/>
              </a:rPr>
              <a:t>Kuzey</a:t>
            </a:r>
            <a:r>
              <a:rPr lang="en-US" dirty="0" smtClean="0">
                <a:latin typeface="Bahnschrift SemiLight Condensed" pitchFamily="34" charset="0"/>
              </a:rPr>
              <a:t> </a:t>
            </a:r>
            <a:r>
              <a:rPr lang="en-US" dirty="0" err="1" smtClean="0">
                <a:latin typeface="Bahnschrift SemiLight Condensed" pitchFamily="34" charset="0"/>
              </a:rPr>
              <a:t>Güney</a:t>
            </a:r>
            <a:r>
              <a:rPr lang="en-US" dirty="0" smtClean="0">
                <a:latin typeface="Bahnschrift SemiLight Condensed" pitchFamily="34" charset="0"/>
              </a:rPr>
              <a:t> </a:t>
            </a:r>
            <a:r>
              <a:rPr lang="en-US" dirty="0" err="1" smtClean="0">
                <a:latin typeface="Bahnschrift SemiLight Condensed" pitchFamily="34" charset="0"/>
              </a:rPr>
              <a:t>Açığı</a:t>
            </a:r>
            <a:r>
              <a:rPr lang="en-US" dirty="0" smtClean="0">
                <a:latin typeface="Bahnschrift SemiLight Condensed" pitchFamily="34" charset="0"/>
              </a:rPr>
              <a:t> UNCTAD</a:t>
            </a:r>
          </a:p>
          <a:p>
            <a:r>
              <a:rPr lang="en-US" dirty="0" err="1" smtClean="0">
                <a:latin typeface="Bahnschrift SemiLight Condensed" pitchFamily="34" charset="0"/>
              </a:rPr>
              <a:t>Kaleydoskopik</a:t>
            </a:r>
            <a:r>
              <a:rPr lang="en-US" dirty="0" smtClean="0">
                <a:latin typeface="Bahnschrift SemiLight Condensed" pitchFamily="34" charset="0"/>
              </a:rPr>
              <a:t> </a:t>
            </a:r>
            <a:r>
              <a:rPr lang="en-US" dirty="0" err="1" smtClean="0">
                <a:latin typeface="Bahnschrift SemiLight Condensed" pitchFamily="34" charset="0"/>
              </a:rPr>
              <a:t>Karşılaştırmalı</a:t>
            </a:r>
            <a:r>
              <a:rPr lang="en-US" dirty="0" smtClean="0">
                <a:latin typeface="Bahnschrift SemiLight Condensed" pitchFamily="34" charset="0"/>
              </a:rPr>
              <a:t> </a:t>
            </a:r>
            <a:r>
              <a:rPr lang="en-US" dirty="0" err="1" smtClean="0">
                <a:latin typeface="Bahnschrift SemiLight Condensed" pitchFamily="34" charset="0"/>
              </a:rPr>
              <a:t>Üstünlükler</a:t>
            </a:r>
            <a:endParaRPr lang="en-US" dirty="0" smtClean="0">
              <a:latin typeface="Bahnschrift SemiLight Condensed" pitchFamily="34" charset="0"/>
            </a:endParaRPr>
          </a:p>
          <a:p>
            <a:endParaRPr lang="en-US" dirty="0" smtClean="0">
              <a:latin typeface="Bahnschrift SemiLight Condensed" pitchFamily="34" charset="0"/>
            </a:endParaRPr>
          </a:p>
          <a:p>
            <a:r>
              <a:rPr lang="en-US" dirty="0" smtClean="0">
                <a:latin typeface="Bahnschrift SemiLight Condensed" pitchFamily="34" charset="0"/>
              </a:rPr>
              <a:t>Exchange rate (KUR)</a:t>
            </a:r>
          </a:p>
          <a:p>
            <a:endParaRPr lang="en-US" dirty="0" smtClean="0">
              <a:latin typeface="Bahnschrift SemiLight Condensed" pitchFamily="34" charset="0"/>
            </a:endParaRPr>
          </a:p>
          <a:p>
            <a:r>
              <a:rPr lang="en-US" dirty="0" err="1" smtClean="0">
                <a:latin typeface="Bahnschrift SemiLight Condensed" pitchFamily="34" charset="0"/>
              </a:rPr>
              <a:t>Dolarizasyon</a:t>
            </a:r>
            <a:endParaRPr lang="en-US" dirty="0" smtClean="0">
              <a:latin typeface="Bahnschrift SemiLight Condensed" pitchFamily="34" charset="0"/>
            </a:endParaRPr>
          </a:p>
          <a:p>
            <a:endParaRPr lang="en-US" dirty="0">
              <a:latin typeface="Bahnschrift SemiLigh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graphicFrame>
        <p:nvGraphicFramePr>
          <p:cNvPr id="14" name="13 Diyagram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1066800" y="2057400"/>
            <a:ext cx="7162800" cy="401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hnschrift SemiLight Condensed" pitchFamily="34" charset="0"/>
              </a:rPr>
              <a:t>KUR TAHMİN MODELİ</a:t>
            </a:r>
          </a:p>
          <a:p>
            <a:endParaRPr lang="en-US" dirty="0" smtClean="0">
              <a:latin typeface="Bahnschrift SemiLight Condensed" pitchFamily="34" charset="0"/>
            </a:endParaRPr>
          </a:p>
          <a:p>
            <a:r>
              <a:rPr lang="en-US" dirty="0" smtClean="0">
                <a:latin typeface="Bahnschrift SemiLight Condensed" pitchFamily="34" charset="0"/>
              </a:rPr>
              <a:t>FISHER ETKİSİ: 	          </a:t>
            </a:r>
            <a:r>
              <a:rPr lang="en-US" sz="2800" dirty="0" smtClean="0">
                <a:latin typeface="Bahnschrift SemiLight Condensed" pitchFamily="34" charset="0"/>
              </a:rPr>
              <a:t>i</a:t>
            </a:r>
            <a:r>
              <a:rPr lang="en-US" sz="2800" baseline="-25000" dirty="0" smtClean="0">
                <a:latin typeface="Bahnschrift SemiLight Condensed" pitchFamily="34" charset="0"/>
              </a:rPr>
              <a:t>dom</a:t>
            </a:r>
            <a:r>
              <a:rPr lang="en-US" sz="2800" dirty="0" smtClean="0">
                <a:latin typeface="Bahnschrift SemiLight Condensed" pitchFamily="34" charset="0"/>
              </a:rPr>
              <a:t> – i</a:t>
            </a:r>
            <a:r>
              <a:rPr lang="en-US" sz="2800" baseline="-25000" dirty="0" smtClean="0">
                <a:latin typeface="Bahnschrift SemiLight Condensed" pitchFamily="34" charset="0"/>
              </a:rPr>
              <a:t>for</a:t>
            </a:r>
            <a:r>
              <a:rPr lang="en-US" sz="2800" dirty="0" smtClean="0">
                <a:latin typeface="Bahnschrift SemiLight Condensed" pitchFamily="34" charset="0"/>
              </a:rPr>
              <a:t> = (E(S)- S) / S</a:t>
            </a:r>
          </a:p>
          <a:p>
            <a:endParaRPr lang="en-US" dirty="0" smtClean="0">
              <a:latin typeface="Bahnschrift SemiLight Condensed" pitchFamily="34" charset="0"/>
            </a:endParaRPr>
          </a:p>
          <a:p>
            <a:r>
              <a:rPr lang="en-US" dirty="0" smtClean="0">
                <a:latin typeface="Bahnschrift SemiLight Condensed" pitchFamily="34" charset="0"/>
              </a:rPr>
              <a:t>PPP (SGP) </a:t>
            </a:r>
            <a:r>
              <a:rPr lang="en-US" dirty="0" err="1" smtClean="0">
                <a:latin typeface="Bahnschrift SemiLight Condensed" pitchFamily="34" charset="0"/>
              </a:rPr>
              <a:t>Yaklaşımı</a:t>
            </a:r>
            <a:r>
              <a:rPr lang="en-US" dirty="0" smtClean="0">
                <a:latin typeface="Bahnschrift SemiLight Condensed" pitchFamily="34" charset="0"/>
              </a:rPr>
              <a:t>:	         </a:t>
            </a:r>
            <a:r>
              <a:rPr lang="en-US" sz="2800" dirty="0" err="1" smtClean="0">
                <a:latin typeface="Bahnschrift SemiLight Condensed" pitchFamily="34" charset="0"/>
              </a:rPr>
              <a:t>P</a:t>
            </a:r>
            <a:r>
              <a:rPr lang="en-US" sz="2800" baseline="-25000" dirty="0" err="1" smtClean="0">
                <a:latin typeface="Bahnschrift SemiLight Condensed" pitchFamily="34" charset="0"/>
              </a:rPr>
              <a:t>dom</a:t>
            </a:r>
            <a:r>
              <a:rPr lang="en-US" sz="2800" dirty="0" smtClean="0">
                <a:latin typeface="Bahnschrift SemiLight Condensed" pitchFamily="34" charset="0"/>
              </a:rPr>
              <a:t> – </a:t>
            </a:r>
            <a:r>
              <a:rPr lang="en-US" sz="2800" dirty="0" err="1" smtClean="0">
                <a:latin typeface="Bahnschrift SemiLight Condensed" pitchFamily="34" charset="0"/>
              </a:rPr>
              <a:t>P</a:t>
            </a:r>
            <a:r>
              <a:rPr lang="en-US" sz="2800" baseline="-25000" dirty="0" err="1" smtClean="0">
                <a:latin typeface="Bahnschrift SemiLight Condensed" pitchFamily="34" charset="0"/>
              </a:rPr>
              <a:t>for</a:t>
            </a:r>
            <a:r>
              <a:rPr lang="en-US" sz="2800" dirty="0" smtClean="0">
                <a:latin typeface="Bahnschrift SemiLight Condensed" pitchFamily="34" charset="0"/>
              </a:rPr>
              <a:t> = (E(S)- S) / S </a:t>
            </a:r>
          </a:p>
          <a:p>
            <a:endParaRPr lang="en-US" dirty="0" smtClean="0">
              <a:latin typeface="Bahnschrift SemiLight Condensed" pitchFamily="34" charset="0"/>
            </a:endParaRPr>
          </a:p>
          <a:p>
            <a:r>
              <a:rPr lang="en-US" dirty="0" err="1" smtClean="0">
                <a:latin typeface="Bahnschrift SemiLight Condensed" pitchFamily="34" charset="0"/>
              </a:rPr>
              <a:t>Örnek</a:t>
            </a:r>
            <a:r>
              <a:rPr lang="en-US" dirty="0" smtClean="0">
                <a:latin typeface="Bahnschrift SemiLight Condensed" pitchFamily="34" charset="0"/>
              </a:rPr>
              <a:t>:</a:t>
            </a:r>
          </a:p>
          <a:p>
            <a:r>
              <a:rPr lang="en-US" dirty="0" smtClean="0">
                <a:latin typeface="Bahnschrift SemiLight Condensed" pitchFamily="34" charset="0"/>
              </a:rPr>
              <a:t>TR </a:t>
            </a:r>
            <a:r>
              <a:rPr lang="en-US" dirty="0" err="1" smtClean="0">
                <a:latin typeface="Bahnschrift SemiLight Condensed" pitchFamily="34" charset="0"/>
              </a:rPr>
              <a:t>faiz</a:t>
            </a:r>
            <a:r>
              <a:rPr lang="en-US" dirty="0" smtClean="0">
                <a:latin typeface="Bahnschrift SemiLight Condensed" pitchFamily="34" charset="0"/>
              </a:rPr>
              <a:t>: %24</a:t>
            </a:r>
          </a:p>
          <a:p>
            <a:r>
              <a:rPr lang="en-US" dirty="0" smtClean="0">
                <a:latin typeface="Bahnschrift SemiLight Condensed" pitchFamily="34" charset="0"/>
              </a:rPr>
              <a:t>US </a:t>
            </a:r>
            <a:r>
              <a:rPr lang="en-US" dirty="0" err="1" smtClean="0">
                <a:latin typeface="Bahnschrift SemiLight Condensed" pitchFamily="34" charset="0"/>
              </a:rPr>
              <a:t>Faiz</a:t>
            </a:r>
            <a:r>
              <a:rPr lang="en-US" dirty="0" smtClean="0">
                <a:latin typeface="Bahnschrift SemiLight Condensed" pitchFamily="34" charset="0"/>
              </a:rPr>
              <a:t>: %2.5</a:t>
            </a:r>
          </a:p>
          <a:p>
            <a:r>
              <a:rPr lang="en-US" dirty="0" smtClean="0">
                <a:latin typeface="Bahnschrift SemiLight Condensed" pitchFamily="34" charset="0"/>
              </a:rPr>
              <a:t>TR </a:t>
            </a:r>
            <a:r>
              <a:rPr lang="en-US" dirty="0" err="1" smtClean="0">
                <a:latin typeface="Bahnschrift SemiLight Condensed" pitchFamily="34" charset="0"/>
              </a:rPr>
              <a:t>inf</a:t>
            </a:r>
            <a:r>
              <a:rPr lang="en-US" dirty="0" smtClean="0">
                <a:latin typeface="Bahnschrift SemiLight Condensed" pitchFamily="34" charset="0"/>
              </a:rPr>
              <a:t>: %20.35</a:t>
            </a:r>
          </a:p>
          <a:p>
            <a:r>
              <a:rPr lang="en-US" dirty="0" smtClean="0">
                <a:latin typeface="Bahnschrift SemiLight Condensed" pitchFamily="34" charset="0"/>
              </a:rPr>
              <a:t>US </a:t>
            </a:r>
            <a:r>
              <a:rPr lang="en-US" dirty="0" err="1" smtClean="0">
                <a:latin typeface="Bahnschrift SemiLight Condensed" pitchFamily="34" charset="0"/>
              </a:rPr>
              <a:t>inf</a:t>
            </a:r>
            <a:r>
              <a:rPr lang="en-US" dirty="0" smtClean="0">
                <a:latin typeface="Bahnschrift SemiLight Condensed" pitchFamily="34" charset="0"/>
              </a:rPr>
              <a:t>: %1.6</a:t>
            </a:r>
          </a:p>
          <a:p>
            <a:r>
              <a:rPr lang="en-US" dirty="0" smtClean="0">
                <a:latin typeface="Bahnschrift SemiLight Condensed" pitchFamily="34" charset="0"/>
              </a:rPr>
              <a:t>S (</a:t>
            </a:r>
            <a:r>
              <a:rPr lang="en-US" dirty="0" err="1" smtClean="0">
                <a:latin typeface="Bahnschrift SemiLight Condensed" pitchFamily="34" charset="0"/>
              </a:rPr>
              <a:t>Kur</a:t>
            </a:r>
            <a:r>
              <a:rPr lang="en-US" dirty="0" smtClean="0">
                <a:latin typeface="Bahnschrift SemiLight Condensed" pitchFamily="34" charset="0"/>
              </a:rPr>
              <a:t>): 5.25</a:t>
            </a:r>
          </a:p>
          <a:p>
            <a:r>
              <a:rPr lang="en-US" dirty="0" smtClean="0">
                <a:latin typeface="Bahnschrift SemiLight Condensed" pitchFamily="34" charset="0"/>
              </a:rPr>
              <a:t>E (S): 6.37 (Fisher)  </a:t>
            </a:r>
            <a:r>
              <a:rPr lang="en-US" sz="2800" baseline="-25000" dirty="0" smtClean="0">
                <a:latin typeface="Bahnschrift SemiLight Condensed" pitchFamily="34" charset="0"/>
              </a:rPr>
              <a:t> ͠        </a:t>
            </a:r>
            <a:r>
              <a:rPr lang="en-US" dirty="0" smtClean="0">
                <a:latin typeface="Bahnschrift SemiLight Condensed" pitchFamily="34" charset="0"/>
              </a:rPr>
              <a:t>6.23 (PPP)</a:t>
            </a:r>
            <a:endParaRPr lang="en-US" dirty="0">
              <a:latin typeface="Bahnschrift SemiLigh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Palatino Linotype" pitchFamily="18" charset="0"/>
              </a:rPr>
              <a:t>KAYNAKÇA</a:t>
            </a:r>
          </a:p>
          <a:p>
            <a:endParaRPr lang="en-US" sz="1800" dirty="0" smtClean="0">
              <a:latin typeface="Palatino Linotype" pitchFamily="18" charset="0"/>
            </a:endParaRPr>
          </a:p>
          <a:p>
            <a:r>
              <a:rPr lang="en-US" sz="1800" dirty="0" smtClean="0">
                <a:latin typeface="Palatino Linotype" pitchFamily="18" charset="0"/>
              </a:rPr>
              <a:t>UNCTAD, 2019</a:t>
            </a:r>
          </a:p>
          <a:p>
            <a:r>
              <a:rPr lang="en-US" sz="1800" dirty="0" smtClean="0">
                <a:latin typeface="Palatino Linotype" pitchFamily="18" charset="0"/>
              </a:rPr>
              <a:t>TOBB, 2018</a:t>
            </a:r>
          </a:p>
          <a:p>
            <a:r>
              <a:rPr lang="en-US" sz="1800" dirty="0" smtClean="0">
                <a:latin typeface="Palatino Linotype" pitchFamily="18" charset="0"/>
              </a:rPr>
              <a:t>TÜİK, 2019</a:t>
            </a:r>
          </a:p>
          <a:p>
            <a:r>
              <a:rPr lang="en-US" sz="1800" dirty="0" smtClean="0">
                <a:latin typeface="Palatino Linotype" pitchFamily="18" charset="0"/>
              </a:rPr>
              <a:t>THE WORLD BANK, 2019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9" name="8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pPr>
              <a:buNone/>
            </a:pPr>
            <a:r>
              <a:rPr lang="en-US" sz="1800" dirty="0" smtClean="0">
                <a:latin typeface="Palatino Linotype" pitchFamily="18" charset="0"/>
              </a:rPr>
              <a:t>	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685800" y="1981200"/>
          <a:ext cx="7924799" cy="4156367"/>
        </p:xfrm>
        <a:graphic>
          <a:graphicData uri="http://schemas.openxmlformats.org/drawingml/2006/table">
            <a:tbl>
              <a:tblPr/>
              <a:tblGrid>
                <a:gridCol w="838200"/>
                <a:gridCol w="1363754"/>
                <a:gridCol w="1457366"/>
                <a:gridCol w="1475422"/>
                <a:gridCol w="1571718"/>
                <a:gridCol w="1218339"/>
              </a:tblGrid>
              <a:tr h="346366">
                <a:tc gridSpan="6">
                  <a:txBody>
                    <a:bodyPr/>
                    <a:lstStyle/>
                    <a:p>
                      <a:pPr indent="450215" algn="ctr"/>
                      <a:r>
                        <a:rPr lang="en-US" sz="1200" b="1" dirty="0" smtClean="0">
                          <a:latin typeface="Palatino Linotype" pitchFamily="18" charset="0"/>
                          <a:cs typeface="Times New Roman"/>
                        </a:rPr>
                        <a:t>TÜRKİYE GSYİH (GDP)</a:t>
                      </a:r>
                      <a:endParaRPr lang="en-US" sz="1200" b="1" dirty="0">
                        <a:latin typeface="Palatino Linotype" pitchFamily="18" charset="0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366">
                <a:tc>
                  <a:txBody>
                    <a:bodyPr/>
                    <a:lstStyle/>
                    <a:p>
                      <a:pPr indent="450215" algn="just"/>
                      <a:endParaRPr lang="en-US" sz="900" dirty="0">
                        <a:latin typeface="Palatino Linotype" pitchFamily="18" charset="0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GDP per capita                                       (constant LCU)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GDP per capita (current LCU)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GDP                                   (constant LCU)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GDP                                  (current LCU)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GDP growth (%)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2003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11,701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7,082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773,258,855,000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468,015,146,000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5.61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2004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12,653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8,611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847,834,434,000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577,023,498,000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9.64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2005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13,611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9,921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924,223,072,000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673,702,943,000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9.01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2006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14,396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11,477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989,932,591,000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789,227,555,000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7.11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2007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14,939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12,651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1,039,730,732,000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880,460,880,000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5.03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2008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14,885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14,122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1,048,519,071,000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994,782,858,000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0.85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2009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14,006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14,006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999,191,848,000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999,191,849,000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-4.70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2010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14,987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16,038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1,083,996,979,000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1,160,013,978,000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8.49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2011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16,408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18,996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1,204,466,935,000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1,394,477,166,000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11.11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2012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16,926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21,050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1,262,160,181,000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1,569,672,114,000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4.79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2013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18,068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23,879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1,369,334,107,000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1,809,713,087,000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8.49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2014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18,695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26,541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1,440,083,365,000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2,044,465,876,000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5.17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2015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19,518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29,879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1,527,725,206,000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2,338,647,494,000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6.09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2016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19,825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32,807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1,576,365,403,000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2,608,525,749,000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3.18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9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2017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20,971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38,453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1,693,310,340,000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Palatino Linotype" pitchFamily="18" charset="0"/>
                          <a:ea typeface="Times New Roman"/>
                          <a:cs typeface="Calibri"/>
                        </a:rPr>
                        <a:t>3,104,906,706,000</a:t>
                      </a:r>
                      <a:endParaRPr lang="en-US" sz="90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Palatino Linotype" pitchFamily="18" charset="0"/>
                          <a:ea typeface="Calibri"/>
                          <a:cs typeface="Calibri"/>
                        </a:rPr>
                        <a:t>7.42</a:t>
                      </a:r>
                      <a:endParaRPr lang="en-US" sz="900" dirty="0"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55418" marR="5541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sp>
        <p:nvSpPr>
          <p:cNvPr id="12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1142997" y="2442902"/>
          <a:ext cx="7086602" cy="3195892"/>
        </p:xfrm>
        <a:graphic>
          <a:graphicData uri="http://schemas.openxmlformats.org/drawingml/2006/table">
            <a:tbl>
              <a:tblPr/>
              <a:tblGrid>
                <a:gridCol w="871661"/>
                <a:gridCol w="636311"/>
                <a:gridCol w="557863"/>
                <a:gridCol w="557863"/>
                <a:gridCol w="557863"/>
                <a:gridCol w="557863"/>
                <a:gridCol w="557863"/>
                <a:gridCol w="557863"/>
                <a:gridCol w="557863"/>
                <a:gridCol w="557863"/>
                <a:gridCol w="557863"/>
                <a:gridCol w="557863"/>
              </a:tblGrid>
              <a:tr h="40728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Arial"/>
                        </a:rPr>
                        <a:t>Foreign direct investment: Inward and outward flows, annual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7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7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DIRECTION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MEASURE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US Dollars at current prices in millions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7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INWARD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7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2007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2017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1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ECONOMY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1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          Turkey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22047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19851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8585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9086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16142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13745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13463.17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12738.72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17716.99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12942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10864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861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USA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215952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306366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143604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198049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229862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199034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201393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201734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465765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457126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275381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19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97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OUTWARD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7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YEAR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2007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2017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1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ECONOMY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1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          Turkey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2106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2549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1553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1469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2330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4106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3536.15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6670.45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4811.09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2746.14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2630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861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USA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393518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308296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287901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277779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396569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318196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303432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294754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262569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280682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latin typeface="Arial"/>
                        </a:rPr>
                        <a:t>342269</a:t>
                      </a:r>
                    </a:p>
                  </a:txBody>
                  <a:tcPr marL="7495" marR="7495" marT="74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914399" y="2286000"/>
          <a:ext cx="7391403" cy="4114809"/>
        </p:xfrm>
        <a:graphic>
          <a:graphicData uri="http://schemas.openxmlformats.org/drawingml/2006/table">
            <a:tbl>
              <a:tblPr/>
              <a:tblGrid>
                <a:gridCol w="638948"/>
                <a:gridCol w="998920"/>
                <a:gridCol w="692944"/>
                <a:gridCol w="1031916"/>
                <a:gridCol w="695944"/>
                <a:gridCol w="1034916"/>
                <a:gridCol w="242981"/>
                <a:gridCol w="998920"/>
                <a:gridCol w="1055914"/>
              </a:tblGrid>
              <a:tr h="16623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>
                          <a:latin typeface="Arial"/>
                        </a:rPr>
                        <a:t>Yıllara göre dış ticaret, 2008-2018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latin typeface="Arial"/>
                        </a:rPr>
                        <a:t>     (Değer: Bin ABD $ / </a:t>
                      </a:r>
                      <a:r>
                        <a:rPr lang="en-US" sz="900" b="0" i="0" u="none" strike="noStrike">
                          <a:latin typeface="Arial"/>
                        </a:rPr>
                        <a:t>Value</a:t>
                      </a:r>
                      <a:r>
                        <a:rPr lang="en-US" sz="900" b="1" i="0" u="none" strike="noStrike">
                          <a:latin typeface="Arial"/>
                        </a:rPr>
                        <a:t>: </a:t>
                      </a:r>
                      <a:r>
                        <a:rPr lang="en-US" sz="900" b="0" i="0" u="none" strike="noStrike">
                          <a:latin typeface="Arial"/>
                        </a:rPr>
                        <a:t>Thousand US</a:t>
                      </a:r>
                      <a:r>
                        <a:rPr lang="en-US" sz="900" b="1" i="0" u="none" strike="noStrike">
                          <a:latin typeface="Arial"/>
                        </a:rPr>
                        <a:t> </a:t>
                      </a:r>
                      <a:r>
                        <a:rPr lang="en-US" sz="900" b="0" i="0" u="none" strike="noStrike">
                          <a:latin typeface="Arial"/>
                        </a:rPr>
                        <a:t>$)</a:t>
                      </a:r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239"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İhracatın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Dış ticaret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Dış ticaret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ithalatı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İhracat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İthalat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dengesi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hacmi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karşılama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Exports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Imports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   Balance of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    Volume of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oranı 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895"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 foreign trade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  foreign trade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Proportion of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Değer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Değişim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Değer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Değişim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Değer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Değer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imports covered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latin typeface="Arial"/>
                        </a:rPr>
                        <a:t>Yıllar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latin typeface="Arial"/>
                        </a:rPr>
                        <a:t>Value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latin typeface="Arial"/>
                        </a:rPr>
                        <a:t>Change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latin typeface="Arial"/>
                        </a:rPr>
                        <a:t>Value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latin typeface="Arial"/>
                        </a:rPr>
                        <a:t>Change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latin typeface="Arial"/>
                        </a:rPr>
                        <a:t>Value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latin typeface="Arial"/>
                        </a:rPr>
                        <a:t>Value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by exports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latin typeface="Arial"/>
                        </a:rPr>
                        <a:t>Years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(%)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latin typeface="Arial"/>
                        </a:rPr>
                        <a:t>(%)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latin typeface="Arial"/>
                        </a:rPr>
                        <a:t>(%)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132 027 196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23.1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201 963 574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18.8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-69 936 378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333 990 770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65.4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2009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102 142 613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-22.6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140 928 421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-30.2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-38 785 809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243 071 034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72.5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2010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113 883 219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11.5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185 544 332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31.7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  71 661 113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299 427 551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61.4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134 906 869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18.5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240 841 676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29.8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  105 934 807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375 748 545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56.0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2012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152 461 737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13.0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236 545 141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-1.8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  84 083 404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   389 006 877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64.5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2013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151 802 637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-0.4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251 661 250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   99 858 613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403 463 887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60.3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157 610 158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242 177 117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-3.8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   84 566 959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399 787 275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65.1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2015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143 838 871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-8.7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207 234 359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-14.4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   63 395 487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351 073 230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69.4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2016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142 529 584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-0.9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198 618 235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-4.2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   56 088 651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341 147 819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71.8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156 992 940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233 799 651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17.7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   76 806 711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390 792 592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67.1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62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2018*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168 023 391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7.0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223 039 038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-4.6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   55 015 647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391 062 429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75.3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2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latin typeface="Arial"/>
                        </a:rPr>
                        <a:t>*2018 verileri geçicidir.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623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latin typeface="Arial"/>
                        </a:rPr>
                        <a:t>*Data for 2018 are provisional.</a:t>
                      </a:r>
                    </a:p>
                  </a:txBody>
                  <a:tcPr marL="7434" marR="7434" marT="7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990598" y="2438400"/>
          <a:ext cx="7543801" cy="2285999"/>
        </p:xfrm>
        <a:graphic>
          <a:graphicData uri="http://schemas.openxmlformats.org/drawingml/2006/table">
            <a:tbl>
              <a:tblPr/>
              <a:tblGrid>
                <a:gridCol w="692321"/>
                <a:gridCol w="654898"/>
                <a:gridCol w="654898"/>
                <a:gridCol w="741086"/>
                <a:gridCol w="546880"/>
                <a:gridCol w="661135"/>
                <a:gridCol w="598764"/>
                <a:gridCol w="598764"/>
                <a:gridCol w="598764"/>
                <a:gridCol w="598764"/>
                <a:gridCol w="411715"/>
                <a:gridCol w="785812"/>
              </a:tblGrid>
              <a:tr h="36122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latin typeface="Palatino Linotype" pitchFamily="18" charset="0"/>
                        </a:rPr>
                        <a:t>Yıllara</a:t>
                      </a:r>
                      <a:r>
                        <a:rPr lang="en-US" sz="1000" b="1" i="0" u="none" strike="noStrike" dirty="0">
                          <a:latin typeface="Palatino Linotype" pitchFamily="18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Palatino Linotype" pitchFamily="18" charset="0"/>
                        </a:rPr>
                        <a:t>ve</a:t>
                      </a:r>
                      <a:r>
                        <a:rPr lang="en-US" sz="1000" b="1" i="0" u="none" strike="noStrike" dirty="0">
                          <a:latin typeface="Palatino Linotype" pitchFamily="18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Palatino Linotype" pitchFamily="18" charset="0"/>
                        </a:rPr>
                        <a:t>aylara</a:t>
                      </a:r>
                      <a:r>
                        <a:rPr lang="en-US" sz="1000" b="1" i="0" u="none" strike="noStrike" dirty="0">
                          <a:latin typeface="Palatino Linotype" pitchFamily="18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Palatino Linotype" pitchFamily="18" charset="0"/>
                        </a:rPr>
                        <a:t>göre</a:t>
                      </a:r>
                      <a:r>
                        <a:rPr lang="en-US" sz="1000" b="1" i="0" u="none" strike="noStrike" dirty="0">
                          <a:latin typeface="Palatino Linotype" pitchFamily="18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Palatino Linotype" pitchFamily="18" charset="0"/>
                        </a:rPr>
                        <a:t>dış</a:t>
                      </a:r>
                      <a:r>
                        <a:rPr lang="en-US" sz="1000" b="1" i="0" u="none" strike="noStrike" dirty="0">
                          <a:latin typeface="Palatino Linotype" pitchFamily="18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latin typeface="Palatino Linotype" pitchFamily="18" charset="0"/>
                        </a:rPr>
                        <a:t>ticaret</a:t>
                      </a:r>
                      <a:r>
                        <a:rPr lang="en-US" sz="1000" b="1" i="0" u="none" strike="noStrike" dirty="0">
                          <a:latin typeface="Palatino Linotype" pitchFamily="18" charset="0"/>
                        </a:rPr>
                        <a:t>, </a:t>
                      </a:r>
                      <a:r>
                        <a:rPr lang="en-US" sz="1000" b="1" i="0" u="none" strike="noStrike" dirty="0" smtClean="0">
                          <a:latin typeface="Palatino Linotype" pitchFamily="18" charset="0"/>
                        </a:rPr>
                        <a:t>1988-2018, TÜİK</a:t>
                      </a:r>
                      <a:endParaRPr lang="en-US" sz="1000" b="1" i="0" u="none" strike="noStrike" dirty="0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01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(</a:t>
                      </a:r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Bin ABD $</a:t>
                      </a:r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)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İhracat (FOB)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İthalat (CIF)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Dış ticaret dengesi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Karşılama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oranı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latin typeface="Palatino Linotype" pitchFamily="18" charset="0"/>
                        </a:rPr>
                        <a:t>Aylar</a:t>
                      </a:r>
                      <a:endParaRPr lang="en-US" sz="1000" b="1" i="0" u="none" strike="noStrike" dirty="0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Yıl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 err="1">
                          <a:latin typeface="Palatino Linotype" pitchFamily="18" charset="0"/>
                        </a:rPr>
                        <a:t>Değer</a:t>
                      </a:r>
                      <a:endParaRPr lang="en-US" sz="1000" b="1" i="0" u="none" strike="noStrike" dirty="0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Değişim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Değer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Değişim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Değer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Değişim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(%)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(%)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(%)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(%)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Ekim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2017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13 912 699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21 217 241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-7 304 541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65.6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latin typeface="Palatino Linotype" pitchFamily="18" charset="0"/>
                        </a:rPr>
                        <a:t>2018</a:t>
                      </a:r>
                      <a:endParaRPr lang="en-US" sz="1000" b="0" i="0" u="none" strike="noStrike" dirty="0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15 691 717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12.8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16 174 649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-23.8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- 482 932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-93.4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97.0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Palatino Linotype" pitchFamily="18" charset="0"/>
                        </a:rPr>
                        <a:t>Kasım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2017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14 188 323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Palatino Linotype" pitchFamily="18" charset="0"/>
                        </a:rPr>
                        <a:t>20 546 983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-6 358 660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Palatino Linotype" pitchFamily="18" charset="0"/>
                      </a:endParaRP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69.1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97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2018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15 528 896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9.4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16 180 254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-21.3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- 651 358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-89.8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Palatino Linotype" pitchFamily="18" charset="0"/>
                        </a:rPr>
                        <a:t>96.0</a:t>
                      </a:r>
                    </a:p>
                  </a:txBody>
                  <a:tcPr marL="7545" marR="7545" marT="75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graphicFrame>
        <p:nvGraphicFramePr>
          <p:cNvPr id="11" name="10 Tablo"/>
          <p:cNvGraphicFramePr>
            <a:graphicFrameLocks noGrp="1"/>
          </p:cNvGraphicFramePr>
          <p:nvPr/>
        </p:nvGraphicFramePr>
        <p:xfrm>
          <a:off x="1371598" y="2286000"/>
          <a:ext cx="6477002" cy="4071461"/>
        </p:xfrm>
        <a:graphic>
          <a:graphicData uri="http://schemas.openxmlformats.org/drawingml/2006/table">
            <a:tbl>
              <a:tblPr/>
              <a:tblGrid>
                <a:gridCol w="314967"/>
                <a:gridCol w="993355"/>
                <a:gridCol w="516868"/>
                <a:gridCol w="516868"/>
                <a:gridCol w="516868"/>
                <a:gridCol w="516868"/>
                <a:gridCol w="516868"/>
                <a:gridCol w="516868"/>
                <a:gridCol w="516868"/>
                <a:gridCol w="516868"/>
                <a:gridCol w="516868"/>
                <a:gridCol w="516868"/>
              </a:tblGrid>
              <a:tr h="145937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Ülkelere göre yıllık ithalat, toplam içindeki payı (%)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86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Imports by country and year, share in total imports (%)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Sıra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Ülke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Pay (%) /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Share (%)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0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Rank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Country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Toplam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80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Rusya Federasyonu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Çin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Almanya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ABD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İtalya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Hindistan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Birleşik Krallık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Fransa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İran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Güney Kore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İspanya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Japonya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BAE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Belçika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Hollanda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Brezilya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Polonya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İsviçre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Çekya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9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Ukrayna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Diğerleri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27.6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29.0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27.9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27.1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27.3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27.2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990599" y="2209800"/>
          <a:ext cx="7315197" cy="4064001"/>
        </p:xfrm>
        <a:graphic>
          <a:graphicData uri="http://schemas.openxmlformats.org/drawingml/2006/table">
            <a:tbl>
              <a:tblPr/>
              <a:tblGrid>
                <a:gridCol w="323759"/>
                <a:gridCol w="1391288"/>
                <a:gridCol w="560015"/>
                <a:gridCol w="560015"/>
                <a:gridCol w="560015"/>
                <a:gridCol w="560015"/>
                <a:gridCol w="560015"/>
                <a:gridCol w="560015"/>
                <a:gridCol w="560015"/>
                <a:gridCol w="560015"/>
                <a:gridCol w="560015"/>
                <a:gridCol w="560015"/>
              </a:tblGrid>
              <a:tr h="15067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Ülkelere göre yıllık ihracat, toplam içindeki payı (%)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853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Exports by country and year, share in total exports (%)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Sıra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Ülke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Pay (%) /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Share (%)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7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Rank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Country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Toplam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Almanya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Birleşik Krallık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İtalya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Irak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ABD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İspanya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Fransa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Hollanda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Belçika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İsrail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Romanya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Rusya Federasyonu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Polonya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BAE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Mısır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Çin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Bulgaristan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Suudi Arabistan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İran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6.5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6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Yunanistan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Diğerleri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31.1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34.9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33.8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31.2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32.7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36.3</a:t>
                      </a:r>
                    </a:p>
                  </a:txBody>
                  <a:tcPr marL="7175" marR="7175" marT="7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1219200" y="2362200"/>
          <a:ext cx="6781800" cy="2221230"/>
        </p:xfrm>
        <a:graphic>
          <a:graphicData uri="http://schemas.openxmlformats.org/drawingml/2006/table">
            <a:tbl>
              <a:tblPr/>
              <a:tblGrid>
                <a:gridCol w="1828800"/>
                <a:gridCol w="2692400"/>
                <a:gridCol w="2260600"/>
              </a:tblGrid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Palatino Linotype"/>
                          <a:ea typeface="Times New Roman"/>
                          <a:cs typeface="Times New Roman"/>
                        </a:rPr>
                        <a:t>Yıl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latin typeface="Palatino Linotype"/>
                          <a:ea typeface="Times New Roman"/>
                          <a:cs typeface="Times New Roman"/>
                        </a:rPr>
                        <a:t>Afyonkarahisar</a:t>
                      </a:r>
                      <a:r>
                        <a:rPr lang="en-US" sz="1200" b="1" dirty="0" smtClean="0">
                          <a:latin typeface="Palatino Linotyp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latin typeface="Palatino Linotype"/>
                          <a:ea typeface="Times New Roman"/>
                          <a:cs typeface="Times New Roman"/>
                        </a:rPr>
                        <a:t>Nüfusu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Palatino Linotype"/>
                          <a:ea typeface="Times New Roman"/>
                          <a:cs typeface="Times New Roman"/>
                        </a:rPr>
                        <a:t>Artış Hızı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2008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697.365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-0.60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701.326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0.57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697.559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-0.54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698.626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0.15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703.948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0.76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707.123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0.45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706.371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-0.11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709.015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0.37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714.523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0.78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715.693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% 0.16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1447800" y="4800600"/>
          <a:ext cx="6096000" cy="161544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Palatino Linotype"/>
                          <a:ea typeface="Times New Roman"/>
                          <a:cs typeface="Times New Roman"/>
                        </a:rPr>
                        <a:t>Yıl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Palatino Linotype"/>
                          <a:ea typeface="Times New Roman"/>
                          <a:cs typeface="Times New Roman"/>
                        </a:rPr>
                        <a:t>Aldığı Göç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Palatino Linotype"/>
                          <a:ea typeface="Times New Roman"/>
                          <a:cs typeface="Times New Roman"/>
                        </a:rPr>
                        <a:t>Verdiği Göç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Palatino Linotype"/>
                          <a:ea typeface="Times New Roman"/>
                          <a:cs typeface="Times New Roman"/>
                        </a:rPr>
                        <a:t>Göç Farkı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21.414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27.100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Palatino Linotype"/>
                          <a:ea typeface="Times New Roman"/>
                          <a:cs typeface="Times New Roman"/>
                        </a:rPr>
                        <a:t>-5.686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22.200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26.799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Palatino Linotype"/>
                          <a:ea typeface="Times New Roman"/>
                          <a:cs typeface="Times New Roman"/>
                        </a:rPr>
                        <a:t>-4.599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24.167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21.738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Palatino Linotype"/>
                          <a:ea typeface="Times New Roman"/>
                          <a:cs typeface="Times New Roman"/>
                        </a:rPr>
                        <a:t> 2.429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17.219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24.063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Palatino Linotype"/>
                          <a:ea typeface="Times New Roman"/>
                          <a:cs typeface="Times New Roman"/>
                        </a:rPr>
                        <a:t>-6.844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17.451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24.119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Palatino Linotype"/>
                          <a:ea typeface="Times New Roman"/>
                          <a:cs typeface="Times New Roman"/>
                        </a:rPr>
                        <a:t>-6.668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20.223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22.256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Palatino Linotype"/>
                          <a:ea typeface="Times New Roman"/>
                          <a:cs typeface="Times New Roman"/>
                        </a:rPr>
                        <a:t>-2.033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2008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18.270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Palatino Linotype"/>
                          <a:ea typeface="Times New Roman"/>
                          <a:cs typeface="Times New Roman"/>
                        </a:rPr>
                        <a:t>24.861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Palatino Linotype"/>
                          <a:ea typeface="Times New Roman"/>
                          <a:cs typeface="Times New Roman"/>
                        </a:rPr>
                        <a:t>-6.591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Palatino Linotype" pitchFamily="18" charset="0"/>
              </a:rPr>
              <a:t>SEÇİLMİŞ SOSYO-EKONOMİK GÖSTERGELER</a:t>
            </a:r>
          </a:p>
          <a:p>
            <a:endParaRPr lang="en-US" sz="1800" dirty="0" smtClean="0">
              <a:latin typeface="Palatino Linotype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8075-500F-4FC1-B4ED-AAAFA6F8A9C3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1066799" y="2362197"/>
          <a:ext cx="7086602" cy="3975011"/>
        </p:xfrm>
        <a:graphic>
          <a:graphicData uri="http://schemas.openxmlformats.org/drawingml/2006/table">
            <a:tbl>
              <a:tblPr/>
              <a:tblGrid>
                <a:gridCol w="134154"/>
                <a:gridCol w="884943"/>
                <a:gridCol w="1009682"/>
                <a:gridCol w="1009682"/>
                <a:gridCol w="1009682"/>
                <a:gridCol w="602513"/>
                <a:gridCol w="416582"/>
                <a:gridCol w="1009682"/>
                <a:gridCol w="1009682"/>
              </a:tblGrid>
              <a:tr h="176359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Afyonkarahisar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Palatino Linotype" pitchFamily="18" charset="0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0037"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196"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latin typeface="SansSerif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Palatino Linotype" pitchFamily="18" charset="0"/>
                      </a:endParaRPr>
                    </a:p>
                  </a:txBody>
                  <a:tcPr marL="6088" marR="6088" marT="6088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GSYH (bin TL)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Kişi başına GSYH (TL) 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Toplam ihracat (bin $)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Toplam ithalat (bin $)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Toplam nüfus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Yıllık nüfus artış hızı (binde)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2004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3.935.782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5.627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89.817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28.435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2005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4.471.015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6.386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110.393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19.934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2006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5.169.620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7.376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149.414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31.500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2007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5.755.059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8.205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193.705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32.439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701.572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 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2008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6.512.554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9.311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237.839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34.370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697.365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-6,01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2009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6.663.574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9.528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208.636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40.512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701.326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5,66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2010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7.834.077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11.200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217.496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72.669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697.559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-5,39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2011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8.973.314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12.854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291.682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91.309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698.626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1,53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2012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9.899.568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14.116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314.350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62.578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703.948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7,59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2013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11.228.185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15.914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362.111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90.500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707.123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4,5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2014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12.876.539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18.219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359.265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64.197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706.371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-1,06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2015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14.556.182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20.568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301.839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54.508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709.015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3,74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2016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16.210.370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22.775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296.187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121.148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714.523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7,74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2017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18.396.477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25.725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318.453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121.490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715.693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Palatino Linotype" pitchFamily="18" charset="0"/>
                        </a:rPr>
                        <a:t>1,64</a:t>
                      </a:r>
                    </a:p>
                  </a:txBody>
                  <a:tcPr marL="6088" marR="6088" marT="6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3255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ATSO</a:t>
            </a:r>
            <a:br>
              <a:rPr lang="en-US" sz="2400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 YABANCI YATIRIMLAR VE DIŞ TİCARET EĞİTİMİ</a:t>
            </a:r>
            <a:endParaRPr lang="en-US" sz="2400" dirty="0">
              <a:latin typeface="Palatino Linotype" pitchFamily="18" charset="0"/>
            </a:endParaRPr>
          </a:p>
        </p:txBody>
      </p:sp>
      <p:pic>
        <p:nvPicPr>
          <p:cNvPr id="10" name="9 Resim" descr="afyontso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2204</Words>
  <Application>Microsoft Office PowerPoint</Application>
  <PresentationFormat>Ekran Gösterisi (4:3)</PresentationFormat>
  <Paragraphs>1444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ATSO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  <vt:lpstr>ATSO  YABANCI YATIRIMLAR VE DIŞ TİCARET EĞİTİMİ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TOBB  AFYONKARAHİSAR AKADEMİK DANIŞMANI</dc:title>
  <dc:creator>Mehmet Emre Görgülü</dc:creator>
  <cp:lastModifiedBy>Mehmet Emre Görgülü</cp:lastModifiedBy>
  <cp:revision>74</cp:revision>
  <dcterms:created xsi:type="dcterms:W3CDTF">2019-01-09T08:38:51Z</dcterms:created>
  <dcterms:modified xsi:type="dcterms:W3CDTF">2019-02-14T08:52:34Z</dcterms:modified>
</cp:coreProperties>
</file>